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4" r:id="rId3"/>
    <p:sldId id="260" r:id="rId4"/>
    <p:sldId id="259" r:id="rId5"/>
    <p:sldId id="265" r:id="rId6"/>
    <p:sldId id="263" r:id="rId7"/>
    <p:sldId id="257" r:id="rId8"/>
    <p:sldId id="258" r:id="rId9"/>
    <p:sldId id="266" r:id="rId10"/>
    <p:sldId id="261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9" d="100"/>
          <a:sy n="79" d="100"/>
        </p:scale>
        <p:origin x="-2532" y="-9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CB261E1-6DFA-4F60-8116-A315DAAF08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ICUP2018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41213A8-B9DA-440F-876D-36E33F7846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5EC7B-2F83-4397-A4E4-92E41E39B02C}" type="datetimeFigureOut">
              <a:rPr lang="en-US" smtClean="0"/>
              <a:t>02.11.2020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D47257E-F0B6-4393-9756-90B6C0238C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E403E90-D94F-4F08-991D-4CEA32FC6F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4EE2C-A7EE-4F94-A446-18A2096E1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49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ICUP2018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0E0DC-9E29-48E0-BF91-0390E9C30CFF}" type="datetimeFigureOut">
              <a:rPr lang="en-US" smtClean="0"/>
              <a:t>02.11.2020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7D59D-F687-4D40-B238-745B2EB85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493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B4124-9859-442E-95A4-0D758370F88B}" type="datetime1">
              <a:rPr lang="en-US" smtClean="0"/>
              <a:t>02.11.2020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CB0E-EAA0-48DF-8344-EE552981E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20D7-A154-4039-9954-7D35F9C89012}" type="datetime1">
              <a:rPr lang="en-US" smtClean="0"/>
              <a:t>02.11.2020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CB0E-EAA0-48DF-8344-EE552981E6E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1D80768-DA78-4354-888F-3C64281FD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434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7F16-1E91-4716-BE47-C9A1EE02933C}" type="datetime1">
              <a:rPr lang="en-US" smtClean="0"/>
              <a:t>02.11.2020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CB0E-EAA0-48DF-8344-EE552981E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41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337619"/>
            <a:ext cx="3886200" cy="3839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337619"/>
            <a:ext cx="3886200" cy="383934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4562-6ACF-4086-B9B4-09051BD783F5}" type="datetime1">
              <a:rPr lang="en-US" smtClean="0"/>
              <a:t>02.11.2020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CB0E-EAA0-48DF-8344-EE552981E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65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8143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39747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333403"/>
            <a:ext cx="3868340" cy="285625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39747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333403"/>
            <a:ext cx="3887391" cy="28562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F31E-5ED9-4A98-B16E-2B527592CE51}" type="datetime1">
              <a:rPr lang="en-US" smtClean="0"/>
              <a:t>02.11.2020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CB0E-EAA0-48DF-8344-EE552981E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8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9866A99-0DB1-4854-9C6B-5035407F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E71CD-998F-49A4-A845-CF6A69776225}" type="datetime1">
              <a:rPr lang="en-US" smtClean="0"/>
              <a:pPr/>
              <a:t>02.11.2020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5164D08-101B-4DB2-853B-44BCADB50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38CB0E-EAA0-48DF-8344-EE552981E6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9239764C-CB9A-4080-B508-6626D5332E5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8650" y="939800"/>
            <a:ext cx="7886700" cy="5416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99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41A8-5C83-480B-AAC0-5ABD7E184FE1}" type="datetime1">
              <a:rPr lang="en-US" smtClean="0"/>
              <a:t>02.11.2020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CB0E-EAA0-48DF-8344-EE552981E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22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31B0-ADED-4E3F-9AA9-A5D7E84E936A}" type="datetime1">
              <a:rPr lang="en-US" smtClean="0"/>
              <a:t>02.11.2020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CB0E-EAA0-48DF-8344-EE552981E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87626"/>
            <a:ext cx="2949178" cy="32813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8B94-A4DD-46C2-BB8F-5194A7DD361F}" type="datetime1">
              <a:rPr lang="en-US" smtClean="0"/>
              <a:t>02.11.2020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CB0E-EAA0-48DF-8344-EE552981E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2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1205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27315"/>
            <a:ext cx="7886700" cy="3749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A0BE71CD-998F-49A4-A845-CF6A69776225}" type="datetime1">
              <a:rPr lang="en-US" smtClean="0"/>
              <a:pPr/>
              <a:t>02.11.2020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D138CB0E-EAA0-48DF-8344-EE552981E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843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9" r:id="rId6"/>
    <p:sldLayoutId id="2147483666" r:id="rId7"/>
    <p:sldLayoutId id="2147483667" r:id="rId8"/>
    <p:sldLayoutId id="2147483668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93B44D-FDFF-4BD5-B388-3C06FDD0C9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400" b="1" cap="all" dirty="0"/>
              <a:t>PREFABRICATED HOUSING FOR INCREASING </a:t>
            </a:r>
            <a:r>
              <a:rPr lang="en-GB" sz="4400" b="1" cap="all" dirty="0" smtClean="0"/>
              <a:t>Resilience </a:t>
            </a:r>
            <a:r>
              <a:rPr lang="en-GB" sz="4400" b="1" cap="all" dirty="0"/>
              <a:t>TO FORCED </a:t>
            </a:r>
            <a:r>
              <a:rPr lang="en-GB" sz="4400" b="1" cap="all" dirty="0" smtClean="0"/>
              <a:t>MIGRATIONS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2452DB2-609F-4887-A733-02C69B6FB5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 b="1" dirty="0" smtClean="0"/>
          </a:p>
          <a:p>
            <a:r>
              <a:rPr lang="sr-Latn-RS" b="1" dirty="0" smtClean="0"/>
              <a:t>Vuk Milošević</a:t>
            </a:r>
          </a:p>
          <a:p>
            <a:r>
              <a:rPr lang="en-GB" b="1" dirty="0" err="1" smtClean="0"/>
              <a:t>Michał</a:t>
            </a:r>
            <a:r>
              <a:rPr lang="en-GB" b="1" dirty="0" smtClean="0"/>
              <a:t> </a:t>
            </a:r>
            <a:r>
              <a:rPr lang="en-GB" b="1" dirty="0" err="1"/>
              <a:t>Chodorowski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639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4853" y="846403"/>
            <a:ext cx="860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 smtClean="0"/>
              <a:t>REFERENCES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24853" y="1552074"/>
            <a:ext cx="837397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en-GB" sz="1200" dirty="0"/>
              <a:t>Apap</a:t>
            </a:r>
            <a:r>
              <a:rPr lang="en-GB" sz="1200" dirty="0"/>
              <a:t> J. The concept of 'climate refugee': Towards a possible definition. European Parliament Think Tank, February 2019, https://www.europarl.europa.eu/RegData/etudes/BRIE/2018/621893/ EPRS_BRI(2018)621893_EN.pdf [Accessed: 26th September 2020].</a:t>
            </a:r>
            <a:endParaRPr lang="en-US" sz="1200" dirty="0"/>
          </a:p>
          <a:p>
            <a:pPr marL="228600" lvl="0" indent="-228600">
              <a:buFont typeface="+mj-lt"/>
              <a:buAutoNum type="arabicPeriod"/>
            </a:pPr>
            <a:r>
              <a:rPr lang="pt-PT" sz="1200" dirty="0"/>
              <a:t>Aravena A. Iacobelli A. Elemental. </a:t>
            </a:r>
            <a:r>
              <a:rPr lang="en-GB" sz="1200" dirty="0"/>
              <a:t>Hatje</a:t>
            </a:r>
            <a:r>
              <a:rPr lang="en-GB" sz="1200" dirty="0"/>
              <a:t> </a:t>
            </a:r>
            <a:r>
              <a:rPr lang="en-GB" sz="1200" dirty="0"/>
              <a:t>Cantz</a:t>
            </a:r>
            <a:r>
              <a:rPr lang="en-GB" sz="1200" dirty="0"/>
              <a:t> </a:t>
            </a:r>
            <a:r>
              <a:rPr lang="en-GB" sz="1200" dirty="0" err="1"/>
              <a:t>Verlag</a:t>
            </a:r>
            <a:r>
              <a:rPr lang="en-GB" sz="1200" dirty="0"/>
              <a:t>, Berlin, 2020.</a:t>
            </a:r>
            <a:endParaRPr lang="en-US" sz="1200" dirty="0"/>
          </a:p>
          <a:p>
            <a:pPr marL="228600" lvl="0" indent="-228600">
              <a:buFont typeface="+mj-lt"/>
              <a:buAutoNum type="arabicPeriod"/>
            </a:pPr>
            <a:r>
              <a:rPr lang="en-GB" sz="1200" dirty="0"/>
              <a:t>Bachmann H., </a:t>
            </a:r>
            <a:r>
              <a:rPr lang="en-GB" sz="1200" dirty="0" err="1"/>
              <a:t>Steinle</a:t>
            </a:r>
            <a:r>
              <a:rPr lang="en-GB" sz="1200" dirty="0"/>
              <a:t> A. Precast Concrete Structures. Ernst &amp; Son, Berlin, 2011.</a:t>
            </a:r>
            <a:endParaRPr lang="en-US" sz="1200" dirty="0"/>
          </a:p>
          <a:p>
            <a:pPr marL="228600" lvl="0" indent="-228600">
              <a:buFont typeface="+mj-lt"/>
              <a:buAutoNum type="arabicPeriod"/>
            </a:pPr>
            <a:r>
              <a:rPr lang="en-GB" sz="1200" dirty="0"/>
              <a:t>Brown O. Migration and Climate Change. International Organization for Migration, Geneva, 2008.</a:t>
            </a:r>
            <a:endParaRPr lang="en-US" sz="1200" dirty="0"/>
          </a:p>
          <a:p>
            <a:pPr marL="228600" lvl="0" indent="-228600">
              <a:buFont typeface="+mj-lt"/>
              <a:buAutoNum type="arabicPeriod"/>
            </a:pPr>
            <a:r>
              <a:rPr lang="en-GB" sz="1200" dirty="0"/>
              <a:t>Gropius W. Scope to Total Architecture. </a:t>
            </a:r>
            <a:r>
              <a:rPr lang="pl-PL" sz="1200" dirty="0"/>
              <a:t>1943. Polish edition: Pełnia Architektury. Karakter Press, Cracow, 2014, p. 197.</a:t>
            </a:r>
            <a:endParaRPr lang="en-US" sz="1200" dirty="0"/>
          </a:p>
          <a:p>
            <a:pPr marL="228600" lvl="0" indent="-228600">
              <a:buFont typeface="+mj-lt"/>
              <a:buAutoNum type="arabicPeriod"/>
            </a:pPr>
            <a:r>
              <a:rPr lang="en-GB" sz="1200" dirty="0"/>
              <a:t>Ionesco D., </a:t>
            </a:r>
            <a:r>
              <a:rPr lang="en-GB" sz="1200" dirty="0" err="1"/>
              <a:t>Mokhnacheva</a:t>
            </a:r>
            <a:r>
              <a:rPr lang="en-GB" sz="1200" dirty="0"/>
              <a:t> D. and </a:t>
            </a:r>
            <a:r>
              <a:rPr lang="en-GB" sz="1200" dirty="0" err="1"/>
              <a:t>Gemenne</a:t>
            </a:r>
            <a:r>
              <a:rPr lang="en-GB" sz="1200" dirty="0"/>
              <a:t> F. The Atlas of Environmental Migration. </a:t>
            </a:r>
            <a:r>
              <a:rPr lang="en-GB" sz="1200" dirty="0" err="1"/>
              <a:t>Routledge</a:t>
            </a:r>
            <a:r>
              <a:rPr lang="en-GB" sz="1200" dirty="0"/>
              <a:t>, Abingdon, 2017, p. 63, https://environmentalmigration.iom.int/maps, [Accessed: 26th September 2020].</a:t>
            </a:r>
            <a:endParaRPr lang="en-US" sz="1200" dirty="0"/>
          </a:p>
          <a:p>
            <a:pPr marL="228600" lvl="0" indent="-228600">
              <a:buFont typeface="+mj-lt"/>
              <a:buAutoNum type="arabicPeriod"/>
            </a:pPr>
            <a:r>
              <a:rPr lang="en-GB" sz="1200" dirty="0"/>
              <a:t>Levitt M. Precast Concrete: Materials, manufacture, properties and usage. Taylor &amp; Francis, London, 2008.</a:t>
            </a:r>
            <a:endParaRPr lang="en-US" sz="1200" dirty="0"/>
          </a:p>
          <a:p>
            <a:pPr marL="228600" lvl="0" indent="-228600">
              <a:buFont typeface="+mj-lt"/>
              <a:buAutoNum type="arabicPeriod"/>
            </a:pPr>
            <a:r>
              <a:rPr lang="en-GB" sz="1200" dirty="0"/>
              <a:t>PCI, PCI Design Handbook: Precast and </a:t>
            </a:r>
            <a:r>
              <a:rPr lang="en-GB" sz="1200" dirty="0" err="1"/>
              <a:t>Prestressed</a:t>
            </a:r>
            <a:r>
              <a:rPr lang="en-GB" sz="1200" dirty="0"/>
              <a:t> Concrete. Precast/</a:t>
            </a:r>
            <a:r>
              <a:rPr lang="en-GB" sz="1200" dirty="0" err="1"/>
              <a:t>Prestressed</a:t>
            </a:r>
            <a:r>
              <a:rPr lang="en-GB" sz="1200" dirty="0"/>
              <a:t> Concrete Institute, Chicago, 1999.</a:t>
            </a:r>
            <a:endParaRPr lang="en-US" sz="1200" dirty="0"/>
          </a:p>
          <a:p>
            <a:pPr marL="228600" lvl="0" indent="-228600">
              <a:buFont typeface="+mj-lt"/>
              <a:buAutoNum type="arabicPeriod"/>
            </a:pPr>
            <a:r>
              <a:rPr lang="en-GB" sz="1200" dirty="0" err="1"/>
              <a:t>Pesaresi</a:t>
            </a:r>
            <a:r>
              <a:rPr lang="en-GB" sz="1200" dirty="0"/>
              <a:t> M., Ehrlich D., Kemper T., </a:t>
            </a:r>
            <a:r>
              <a:rPr lang="en-GB" sz="1200" dirty="0" err="1"/>
              <a:t>Siragusa</a:t>
            </a:r>
            <a:r>
              <a:rPr lang="en-GB" sz="1200" dirty="0"/>
              <a:t> A., </a:t>
            </a:r>
            <a:r>
              <a:rPr lang="en-GB" sz="1200" dirty="0" err="1"/>
              <a:t>Florczyk</a:t>
            </a:r>
            <a:r>
              <a:rPr lang="en-GB" sz="1200" dirty="0"/>
              <a:t> A. J., </a:t>
            </a:r>
            <a:r>
              <a:rPr lang="en-GB" sz="1200" dirty="0" err="1"/>
              <a:t>Freire</a:t>
            </a:r>
            <a:r>
              <a:rPr lang="en-GB" sz="1200" dirty="0"/>
              <a:t> S., </a:t>
            </a:r>
            <a:r>
              <a:rPr lang="en-GB" sz="1200" dirty="0" err="1"/>
              <a:t>Corbane</a:t>
            </a:r>
            <a:r>
              <a:rPr lang="en-GB" sz="1200" dirty="0"/>
              <a:t> Ch. Atlas of the Human Planet 2017 Global Exposure to Natural Hazards. JRC Science Hub, European Union, 2017. Source: https://ec.europa.eu/jrc/en/publication/eur-scientific-and-technical-research-reports/atlas-human-planet-2017-global-exposure-natural-hazards [Accessed: 26</a:t>
            </a:r>
            <a:r>
              <a:rPr lang="en-GB" sz="1200" baseline="30000" dirty="0"/>
              <a:t>th</a:t>
            </a:r>
            <a:r>
              <a:rPr lang="en-GB" sz="1200" dirty="0"/>
              <a:t> September 2020].</a:t>
            </a:r>
            <a:endParaRPr lang="en-US" sz="1200" dirty="0"/>
          </a:p>
          <a:p>
            <a:pPr marL="228600" lvl="0" indent="-228600">
              <a:buFont typeface="+mj-lt"/>
              <a:buAutoNum type="arabicPeriod"/>
            </a:pPr>
            <a:r>
              <a:rPr lang="en-GB" sz="1200" dirty="0"/>
              <a:t>Report IPCC, Global Warming of 1,5°C, Chapter III, Intergovernmental Panel on Climate Change, October 2018. Source: https://www.ipcc.ch/site/assets/uploads/sites/2/2019/06/SR15_Chapter3_Low_Res.pdf [Accessed: 26th September 2020]. </a:t>
            </a:r>
            <a:endParaRPr lang="en-US" sz="1200" dirty="0"/>
          </a:p>
          <a:p>
            <a:pPr marL="228600" lvl="0" indent="-228600">
              <a:buFont typeface="+mj-lt"/>
              <a:buAutoNum type="arabicPeriod"/>
            </a:pPr>
            <a:r>
              <a:rPr lang="en-GB" sz="1200" dirty="0"/>
              <a:t>UNHCR, Figures at a Glance, 18</a:t>
            </a:r>
            <a:r>
              <a:rPr lang="en-GB" sz="1200" baseline="30000" dirty="0"/>
              <a:t>th</a:t>
            </a:r>
            <a:r>
              <a:rPr lang="en-GB" sz="1200" dirty="0"/>
              <a:t> June 2020. Source:  https://www.unhcr.org/figures-at-a-glance.html [Accessed: 25</a:t>
            </a:r>
            <a:r>
              <a:rPr lang="en-GB" sz="1200" baseline="30000" dirty="0"/>
              <a:t>th</a:t>
            </a:r>
            <a:r>
              <a:rPr lang="en-GB" sz="1200" dirty="0"/>
              <a:t> September 2020].</a:t>
            </a:r>
            <a:endParaRPr lang="en-US" sz="1200" dirty="0"/>
          </a:p>
          <a:p>
            <a:pPr marL="228600" lvl="0" indent="-228600">
              <a:buFont typeface="+mj-lt"/>
              <a:buAutoNum type="arabicPeriod"/>
            </a:pPr>
            <a:r>
              <a:rPr lang="en-GB" sz="1200" dirty="0"/>
              <a:t>UNHCR, Global Trend, Forced displacement, 2019. Source: https://www.unhcr.org/5ee200e37.pdf [Accessed: 25th September 2020].</a:t>
            </a:r>
            <a:endParaRPr lang="en-US" sz="1200" dirty="0"/>
          </a:p>
          <a:p>
            <a:pPr marL="228600" indent="-228600">
              <a:buFont typeface="+mj-lt"/>
              <a:buAutoNum type="arabicPeriod"/>
            </a:pPr>
            <a:r>
              <a:rPr lang="en-GB" sz="1200" dirty="0" err="1"/>
              <a:t>Xu</a:t>
            </a:r>
            <a:r>
              <a:rPr lang="en-GB" sz="1200" dirty="0"/>
              <a:t> Ch., Kohler T., </a:t>
            </a:r>
            <a:r>
              <a:rPr lang="en-GB" sz="1200" dirty="0" err="1"/>
              <a:t>Lenton</a:t>
            </a:r>
            <a:r>
              <a:rPr lang="en-GB" sz="1200" dirty="0"/>
              <a:t> T., </a:t>
            </a:r>
            <a:r>
              <a:rPr lang="en-GB" sz="1200" dirty="0" err="1"/>
              <a:t>Svenning</a:t>
            </a:r>
            <a:r>
              <a:rPr lang="en-GB" sz="1200" dirty="0"/>
              <a:t> J-</a:t>
            </a:r>
            <a:r>
              <a:rPr lang="en-GB" sz="1200" dirty="0" err="1"/>
              <a:t>Ch</a:t>
            </a:r>
            <a:r>
              <a:rPr lang="en-GB" sz="1200" dirty="0"/>
              <a:t>, </a:t>
            </a:r>
            <a:r>
              <a:rPr lang="en-GB" sz="1200" dirty="0" err="1"/>
              <a:t>Scheffer</a:t>
            </a:r>
            <a:r>
              <a:rPr lang="en-GB" sz="1200" dirty="0"/>
              <a:t> M. Future of the human climate niche. National Academy of Sciences. May 2020. Source: https://www.pnas.org/content/117/21/11350 [Accessed: 26th September 2020].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19527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4853" y="846403"/>
            <a:ext cx="860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 smtClean="0"/>
              <a:t>QUESTIONS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24853" y="1552074"/>
            <a:ext cx="83739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Latn-RS" sz="2400" dirty="0" smtClean="0"/>
              <a:t>Please send any questions to the authors using the following addresses</a:t>
            </a:r>
          </a:p>
          <a:p>
            <a:pPr lvl="0"/>
            <a:endParaRPr lang="sr-Latn-RS" sz="2400" dirty="0"/>
          </a:p>
          <a:p>
            <a:pPr lvl="0"/>
            <a:r>
              <a:rPr lang="sr-Latn-RS" sz="2400" dirty="0" smtClean="0"/>
              <a:t>Vuk Milošević</a:t>
            </a:r>
            <a:endParaRPr lang="sr-Latn-RS" sz="2800" dirty="0" smtClean="0"/>
          </a:p>
          <a:p>
            <a:pPr lvl="0"/>
            <a:r>
              <a:rPr lang="sr-Latn-RS" sz="2400" dirty="0" smtClean="0"/>
              <a:t>vukamer@yahoo.com</a:t>
            </a:r>
          </a:p>
          <a:p>
            <a:pPr lvl="0"/>
            <a:endParaRPr lang="sr-Latn-RS" sz="2400" dirty="0" smtClean="0"/>
          </a:p>
          <a:p>
            <a:pPr lvl="0"/>
            <a:r>
              <a:rPr lang="sr-Latn-RS" sz="2400" dirty="0" smtClean="0"/>
              <a:t>and</a:t>
            </a:r>
          </a:p>
          <a:p>
            <a:pPr lvl="0"/>
            <a:endParaRPr lang="sr-Latn-RS" sz="2400" dirty="0" smtClean="0"/>
          </a:p>
          <a:p>
            <a:pPr lvl="0"/>
            <a:r>
              <a:rPr lang="sr-Latn-RS" sz="2400" dirty="0"/>
              <a:t>Michał Chodorowski</a:t>
            </a:r>
          </a:p>
          <a:p>
            <a:pPr lvl="0"/>
            <a:r>
              <a:rPr lang="sr-Latn-RS" sz="2400" dirty="0" smtClean="0"/>
              <a:t>m.chodorowski@pb.edu.pl</a:t>
            </a:r>
          </a:p>
        </p:txBody>
      </p:sp>
    </p:spTree>
    <p:extLst>
      <p:ext uri="{BB962C8B-B14F-4D97-AF65-F5344CB8AC3E}">
        <p14:creationId xmlns:p14="http://schemas.microsoft.com/office/powerpoint/2010/main" val="3856066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4853" y="846403"/>
            <a:ext cx="860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 smtClean="0"/>
              <a:t>ABSTRACT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24853" y="1552074"/>
            <a:ext cx="83739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/>
              <a:t>The number of </a:t>
            </a:r>
            <a:r>
              <a:rPr lang="sr-Latn-RS" sz="2400" dirty="0" smtClean="0"/>
              <a:t>forced </a:t>
            </a:r>
            <a:r>
              <a:rPr lang="en-US" sz="2400" dirty="0" smtClean="0"/>
              <a:t>migrants </a:t>
            </a:r>
            <a:r>
              <a:rPr lang="sr-Latn-RS" sz="2400" dirty="0" smtClean="0"/>
              <a:t>is expected to increase in the future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This </a:t>
            </a:r>
            <a:r>
              <a:rPr lang="en-US" sz="2400" dirty="0"/>
              <a:t>is mostly due to the expected climate </a:t>
            </a:r>
            <a:r>
              <a:rPr lang="en-US" sz="2400" dirty="0" smtClean="0"/>
              <a:t>changes</a:t>
            </a:r>
            <a:endParaRPr lang="sr-Latn-RS" sz="2400" dirty="0" smtClean="0"/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Therefore</a:t>
            </a:r>
            <a:r>
              <a:rPr lang="en-US" sz="2400" dirty="0"/>
              <a:t>, strategic planning in many aspects is necessary </a:t>
            </a:r>
            <a:r>
              <a:rPr lang="en-US" sz="2400" dirty="0" smtClean="0"/>
              <a:t>to </a:t>
            </a:r>
            <a:r>
              <a:rPr lang="en-US" sz="2400" dirty="0"/>
              <a:t>increase the resilience to </a:t>
            </a:r>
            <a:r>
              <a:rPr lang="en-US" sz="2400" dirty="0" smtClean="0"/>
              <a:t>migrations</a:t>
            </a:r>
            <a:endParaRPr lang="sr-Latn-RS" sz="2400" dirty="0" smtClean="0"/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Housing </a:t>
            </a:r>
            <a:r>
              <a:rPr lang="en-US" sz="2400" dirty="0"/>
              <a:t>a large number of </a:t>
            </a:r>
            <a:r>
              <a:rPr lang="sr-Latn-RS" sz="2400" dirty="0" smtClean="0"/>
              <a:t>migrants </a:t>
            </a:r>
            <a:r>
              <a:rPr lang="en-US" sz="2400" dirty="0" smtClean="0"/>
              <a:t>is </a:t>
            </a:r>
            <a:r>
              <a:rPr lang="en-US" sz="2400" dirty="0"/>
              <a:t>a huge challenge </a:t>
            </a:r>
            <a:endParaRPr lang="sr-Latn-RS" sz="2400" dirty="0" smtClean="0"/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sr-Latn-RS" sz="2400" dirty="0" smtClean="0"/>
              <a:t>B</a:t>
            </a:r>
            <a:r>
              <a:rPr lang="en-US" sz="2400" dirty="0" smtClean="0"/>
              <a:t>enefits</a:t>
            </a:r>
            <a:r>
              <a:rPr lang="en-US" sz="2400" dirty="0" smtClean="0"/>
              <a:t> </a:t>
            </a:r>
            <a:r>
              <a:rPr lang="en-US" sz="2400" dirty="0"/>
              <a:t>of using prefabricated buildings for housing units envisioned for displaced </a:t>
            </a:r>
            <a:r>
              <a:rPr lang="en-US" sz="2400" dirty="0" smtClean="0"/>
              <a:t>persons</a:t>
            </a:r>
            <a:r>
              <a:rPr lang="sr-Latn-RS" sz="2400" dirty="0"/>
              <a:t> </a:t>
            </a:r>
            <a:r>
              <a:rPr lang="sr-Latn-RS" sz="2400" dirty="0" smtClean="0"/>
              <a:t>are explored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results show that </a:t>
            </a:r>
            <a:r>
              <a:rPr lang="en-US" sz="2400" dirty="0" smtClean="0"/>
              <a:t>the </a:t>
            </a:r>
            <a:r>
              <a:rPr lang="en-US" sz="2400" dirty="0"/>
              <a:t>characteristics of prefabricated buildings are suitable for </a:t>
            </a:r>
            <a:r>
              <a:rPr lang="sr-Latn-RS" sz="2400" dirty="0" smtClean="0"/>
              <a:t>this purpose</a:t>
            </a:r>
          </a:p>
        </p:txBody>
      </p:sp>
    </p:spTree>
    <p:extLst>
      <p:ext uri="{BB962C8B-B14F-4D97-AF65-F5344CB8AC3E}">
        <p14:creationId xmlns:p14="http://schemas.microsoft.com/office/powerpoint/2010/main" val="4193969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4853" y="846403"/>
            <a:ext cx="860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 smtClean="0"/>
              <a:t>MIGRATIONS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24853" y="1552074"/>
            <a:ext cx="8373979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sr-Latn-RS" sz="2400" dirty="0" smtClean="0"/>
              <a:t>Classification according to: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sr-Latn-RS" sz="2400" dirty="0" smtClean="0"/>
              <a:t>	Duration</a:t>
            </a:r>
          </a:p>
          <a:p>
            <a:pPr>
              <a:lnSpc>
                <a:spcPct val="120000"/>
              </a:lnSpc>
            </a:pPr>
            <a:r>
              <a:rPr lang="sr-Latn-RS" sz="2400" dirty="0" smtClean="0"/>
              <a:t>		Daily, seasional, life-long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sr-Latn-RS" sz="2400" dirty="0" smtClean="0"/>
              <a:t>	Place</a:t>
            </a:r>
          </a:p>
          <a:p>
            <a:pPr>
              <a:lnSpc>
                <a:spcPct val="120000"/>
              </a:lnSpc>
            </a:pPr>
            <a:r>
              <a:rPr lang="sr-Latn-RS" sz="2400" dirty="0" smtClean="0"/>
              <a:t>		Internal, cross-border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sr-Latn-RS" sz="2400" dirty="0" smtClean="0"/>
              <a:t>	Cause</a:t>
            </a:r>
          </a:p>
          <a:p>
            <a:pPr>
              <a:lnSpc>
                <a:spcPct val="120000"/>
              </a:lnSpc>
            </a:pPr>
            <a:r>
              <a:rPr lang="sr-Latn-RS" sz="2400" dirty="0" smtClean="0"/>
              <a:t>		Voluntary, forced</a:t>
            </a:r>
          </a:p>
        </p:txBody>
      </p:sp>
    </p:spTree>
    <p:extLst>
      <p:ext uri="{BB962C8B-B14F-4D97-AF65-F5344CB8AC3E}">
        <p14:creationId xmlns:p14="http://schemas.microsoft.com/office/powerpoint/2010/main" val="3983717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4853" y="846403"/>
            <a:ext cx="860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 smtClean="0"/>
              <a:t>FORCED MIGRATION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24853" y="1552074"/>
            <a:ext cx="83739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sr-Latn-RS" sz="2400" dirty="0" smtClean="0"/>
              <a:t>Definitions: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/>
              <a:t>‘a migratory movement which, although the drivers can be diverse, involves force, compulsion, or coercion</a:t>
            </a:r>
            <a:r>
              <a:rPr lang="en-US" sz="2400" dirty="0" smtClean="0"/>
              <a:t>’</a:t>
            </a:r>
            <a:endParaRPr lang="sr-Latn-RS" sz="2400" dirty="0" smtClean="0"/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/>
              <a:t>‘a migratory movement in which an element of coercion exists, including threats to life and livelihood, whether arising from natural or man-made causes </a:t>
            </a:r>
            <a:r>
              <a:rPr lang="en-US" sz="2400" dirty="0" smtClean="0"/>
              <a:t>[…]’</a:t>
            </a:r>
            <a:endParaRPr lang="sr-Latn-RS" sz="2400" dirty="0" smtClean="0"/>
          </a:p>
          <a:p>
            <a:pPr>
              <a:lnSpc>
                <a:spcPct val="120000"/>
              </a:lnSpc>
            </a:pPr>
            <a:endParaRPr lang="sr-Latn-RS" sz="2400" dirty="0" smtClean="0"/>
          </a:p>
          <a:p>
            <a:pPr>
              <a:lnSpc>
                <a:spcPct val="120000"/>
              </a:lnSpc>
            </a:pPr>
            <a:r>
              <a:rPr lang="sr-Latn-RS" sz="2400" dirty="0" smtClean="0"/>
              <a:t>Localized</a:t>
            </a:r>
          </a:p>
          <a:p>
            <a:pPr>
              <a:lnSpc>
                <a:spcPct val="120000"/>
              </a:lnSpc>
            </a:pPr>
            <a:r>
              <a:rPr lang="sr-Latn-RS" sz="2400" dirty="0" smtClean="0"/>
              <a:t>Shorter time-span</a:t>
            </a:r>
          </a:p>
          <a:p>
            <a:pPr>
              <a:lnSpc>
                <a:spcPct val="120000"/>
              </a:lnSpc>
            </a:pPr>
            <a:r>
              <a:rPr lang="sr-Latn-RS" sz="2400" dirty="0" smtClean="0"/>
              <a:t>Worst when sudden and noumerous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7877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4853" y="846403"/>
            <a:ext cx="860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 smtClean="0"/>
              <a:t>FORCED MIGRATION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24853" y="1552074"/>
            <a:ext cx="8373979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Causes: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Man-made: war, climate change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Natural: floods, earthquakes, </a:t>
            </a:r>
            <a:r>
              <a:rPr lang="en-US" sz="2400" dirty="0" smtClean="0"/>
              <a:t>hur</a:t>
            </a:r>
            <a:r>
              <a:rPr lang="sr-Latn-RS" sz="2400" dirty="0" smtClean="0"/>
              <a:t>r</a:t>
            </a:r>
            <a:r>
              <a:rPr lang="en-US" sz="2400" dirty="0" smtClean="0"/>
              <a:t>icanes</a:t>
            </a:r>
            <a:endParaRPr lang="sr-Latn-RS" sz="2400" dirty="0" smtClean="0"/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endParaRPr lang="sr-Latn-RS" sz="2400" dirty="0"/>
          </a:p>
          <a:p>
            <a:pPr>
              <a:lnSpc>
                <a:spcPct val="120000"/>
              </a:lnSpc>
            </a:pPr>
            <a:r>
              <a:rPr lang="sr-Latn-RS" sz="2400" dirty="0"/>
              <a:t>Problem to be solved: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sr-Latn-RS" sz="2400" dirty="0" smtClean="0"/>
              <a:t>Managing the housing of forced migrants</a:t>
            </a:r>
            <a:endParaRPr lang="en-US" sz="2400" dirty="0" smtClean="0"/>
          </a:p>
          <a:p>
            <a:pPr>
              <a:lnSpc>
                <a:spcPct val="12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0405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4853" y="846403"/>
            <a:ext cx="860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 smtClean="0"/>
              <a:t>FORCED MIGRATION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24853" y="1552074"/>
            <a:ext cx="837397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sr-Latn-RS" sz="2400" dirty="0" smtClean="0"/>
              <a:t>Currently, the responses to this problem are different based on the financial strength of the country, but are in either way unsatisfactory</a:t>
            </a:r>
            <a:endParaRPr lang="en-US" sz="2400" dirty="0"/>
          </a:p>
        </p:txBody>
      </p:sp>
      <p:pic>
        <p:nvPicPr>
          <p:cNvPr id="1026" name="Picture 2" descr="8073663190_38e68b7d18_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4" y="3178539"/>
            <a:ext cx="3890962" cy="259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17378" r="23828" b="19307"/>
          <a:stretch>
            <a:fillRect/>
          </a:stretch>
        </p:blipFill>
        <p:spPr bwMode="auto">
          <a:xfrm>
            <a:off x="4778504" y="3178539"/>
            <a:ext cx="3920328" cy="261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2143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404311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074" y="5887924"/>
            <a:ext cx="3890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 smtClean="0"/>
              <a:t>Angola, 2012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807870" y="5887924"/>
            <a:ext cx="3890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 smtClean="0"/>
              <a:t>USA, 2005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2506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4853" y="846403"/>
            <a:ext cx="860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 smtClean="0"/>
              <a:t>PREFABRICATION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24853" y="1552074"/>
            <a:ext cx="8373979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sr-Latn-RS" sz="2400" dirty="0" smtClean="0"/>
              <a:t>Benefits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sr-Latn-RS" sz="2400" dirty="0"/>
              <a:t>	</a:t>
            </a:r>
            <a:r>
              <a:rPr lang="sr-Latn-RS" sz="2400" dirty="0" smtClean="0"/>
              <a:t>Speed of construction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sr-Latn-RS" sz="2400" dirty="0"/>
              <a:t>	</a:t>
            </a:r>
            <a:r>
              <a:rPr lang="sr-Latn-RS" sz="2400" dirty="0" smtClean="0"/>
              <a:t>Quality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sr-Latn-RS" sz="2400" dirty="0"/>
              <a:t>	</a:t>
            </a:r>
            <a:r>
              <a:rPr lang="sr-Latn-RS" sz="2400" dirty="0" smtClean="0"/>
              <a:t>Fast installation</a:t>
            </a:r>
          </a:p>
          <a:p>
            <a:pPr>
              <a:lnSpc>
                <a:spcPct val="120000"/>
              </a:lnSpc>
            </a:pPr>
            <a:r>
              <a:rPr lang="sr-Latn-RS" sz="2400" dirty="0" smtClean="0"/>
              <a:t>Problems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sr-Latn-RS" sz="2400" dirty="0"/>
              <a:t>	</a:t>
            </a:r>
            <a:r>
              <a:rPr lang="sr-Latn-RS" sz="2400" dirty="0" smtClean="0"/>
              <a:t>Transport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sr-Latn-RS" sz="2400" dirty="0"/>
              <a:t>	</a:t>
            </a:r>
            <a:r>
              <a:rPr lang="sr-Latn-RS" sz="2400" dirty="0" smtClean="0"/>
              <a:t>Storage</a:t>
            </a:r>
          </a:p>
          <a:p>
            <a:pPr>
              <a:lnSpc>
                <a:spcPct val="120000"/>
              </a:lnSpc>
            </a:pPr>
            <a:r>
              <a:rPr lang="sr-Latn-RS" sz="2400" dirty="0" smtClean="0"/>
              <a:t>In order to be cost efficient there needs to be many identical elements and few different element types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9956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4853" y="846403"/>
            <a:ext cx="860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 smtClean="0"/>
              <a:t>PREFABRICATION AND FORCED MIGRATIONS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24854" y="1552074"/>
            <a:ext cx="8157410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sr-Latn-RS" sz="2400" dirty="0" smtClean="0"/>
              <a:t>Planning ahead as a key point for succesful managing of both forced migrations and prefabrication</a:t>
            </a:r>
          </a:p>
          <a:p>
            <a:pPr>
              <a:lnSpc>
                <a:spcPct val="120000"/>
              </a:lnSpc>
            </a:pPr>
            <a:endParaRPr lang="sr-Latn-RS" sz="2400" dirty="0"/>
          </a:p>
          <a:p>
            <a:pPr>
              <a:lnSpc>
                <a:spcPct val="120000"/>
              </a:lnSpc>
            </a:pPr>
            <a:r>
              <a:rPr lang="sr-Latn-RS" sz="2400" dirty="0" smtClean="0"/>
              <a:t>Speed of construction as a reponse to suddenness of forced migrations</a:t>
            </a:r>
          </a:p>
          <a:p>
            <a:pPr>
              <a:lnSpc>
                <a:spcPct val="120000"/>
              </a:lnSpc>
            </a:pPr>
            <a:endParaRPr lang="sr-Latn-RS" sz="2400" dirty="0"/>
          </a:p>
          <a:p>
            <a:pPr>
              <a:lnSpc>
                <a:spcPct val="120000"/>
              </a:lnSpc>
            </a:pPr>
            <a:r>
              <a:rPr lang="en-US" sz="2400" dirty="0" smtClean="0"/>
              <a:t>Cost-effectiveness</a:t>
            </a:r>
            <a:r>
              <a:rPr lang="sr-Latn-RS" sz="2400" dirty="0" smtClean="0"/>
              <a:t> of large prefabrication series as a response to noumerous forced migrations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3514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4853" y="846403"/>
            <a:ext cx="860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 smtClean="0"/>
              <a:t>CONCLUSIONS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24853" y="1552074"/>
            <a:ext cx="8373979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/>
              <a:t>This paper investigates the concept of using prefabrication for producing housing for the </a:t>
            </a:r>
            <a:r>
              <a:rPr lang="en-US" sz="2400" dirty="0" smtClean="0"/>
              <a:t>migrants</a:t>
            </a:r>
            <a:endParaRPr lang="sr-Latn-RS" sz="2400" dirty="0" smtClean="0"/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Basic </a:t>
            </a:r>
            <a:r>
              <a:rPr lang="en-US" sz="2400" dirty="0"/>
              <a:t>concepts and characteristics of prefabrication technology are presented in the </a:t>
            </a:r>
            <a:r>
              <a:rPr lang="en-US" sz="2400" dirty="0" smtClean="0"/>
              <a:t>paper</a:t>
            </a:r>
            <a:endParaRPr lang="sr-Latn-RS" sz="2400" dirty="0" smtClean="0"/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They </a:t>
            </a:r>
            <a:r>
              <a:rPr lang="en-US" sz="2400" dirty="0"/>
              <a:t>are then linked to the features of the forced migration. The results show that prefabrication can offer solutions for some of the most important issues of housing forced </a:t>
            </a:r>
            <a:r>
              <a:rPr lang="en-US" sz="2400" dirty="0" smtClean="0"/>
              <a:t>migrants</a:t>
            </a:r>
            <a:endParaRPr lang="sr-Latn-RS" sz="2400" dirty="0" smtClean="0"/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sr-Latn-RS" sz="2400" dirty="0" smtClean="0"/>
              <a:t>I</a:t>
            </a:r>
            <a:r>
              <a:rPr lang="en-US" sz="2400" dirty="0" smtClean="0"/>
              <a:t>t </a:t>
            </a:r>
            <a:r>
              <a:rPr lang="en-US" sz="2400" dirty="0"/>
              <a:t>can be concluded that prefabrication technology is very suitable for providing solutions for a safe and relatively comfortable housing of forced migrants</a:t>
            </a:r>
          </a:p>
        </p:txBody>
      </p:sp>
    </p:spTree>
    <p:extLst>
      <p:ext uri="{BB962C8B-B14F-4D97-AF65-F5344CB8AC3E}">
        <p14:creationId xmlns:p14="http://schemas.microsoft.com/office/powerpoint/2010/main" val="3228343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</TotalTime>
  <Words>727</Words>
  <Application>Microsoft Office PowerPoint</Application>
  <PresentationFormat>On-screen Show (4:3)</PresentationFormat>
  <Paragraphs>83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PREFABRICATED HOUSING FOR INCREASING Resilience TO FORCED MIGRATIONS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VojislavN</dc:creator>
  <cp:lastModifiedBy>Vuk Milosevic</cp:lastModifiedBy>
  <cp:revision>14</cp:revision>
  <dcterms:created xsi:type="dcterms:W3CDTF">2018-10-19T08:19:56Z</dcterms:created>
  <dcterms:modified xsi:type="dcterms:W3CDTF">2020-11-02T22:46:42Z</dcterms:modified>
</cp:coreProperties>
</file>