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57" r:id="rId3"/>
    <p:sldId id="279" r:id="rId4"/>
    <p:sldId id="260" r:id="rId5"/>
    <p:sldId id="261" r:id="rId6"/>
    <p:sldId id="262" r:id="rId7"/>
    <p:sldId id="263" r:id="rId8"/>
    <p:sldId id="264" r:id="rId9"/>
    <p:sldId id="265" r:id="rId10"/>
    <p:sldId id="259" r:id="rId11"/>
    <p:sldId id="266" r:id="rId12"/>
    <p:sldId id="267" r:id="rId13"/>
    <p:sldId id="278" r:id="rId14"/>
    <p:sldId id="268" r:id="rId15"/>
    <p:sldId id="269" r:id="rId16"/>
    <p:sldId id="270" r:id="rId17"/>
    <p:sldId id="271" r:id="rId18"/>
    <p:sldId id="272" r:id="rId19"/>
    <p:sldId id="273" r:id="rId20"/>
    <p:sldId id="274" r:id="rId21"/>
    <p:sldId id="275" r:id="rId22"/>
    <p:sldId id="258"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120" d="100"/>
          <a:sy n="120" d="100"/>
        </p:scale>
        <p:origin x="-720"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CB261E1-6DFA-4F60-8116-A315DAAF08D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ICUP2018</a:t>
            </a:r>
          </a:p>
        </p:txBody>
      </p:sp>
      <p:sp>
        <p:nvSpPr>
          <p:cNvPr id="3" name="Date Placeholder 2">
            <a:extLst>
              <a:ext uri="{FF2B5EF4-FFF2-40B4-BE49-F238E27FC236}">
                <a16:creationId xmlns:a16="http://schemas.microsoft.com/office/drawing/2014/main" xmlns="" id="{341213A8-B9DA-440F-876D-36E33F78465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405EC7B-2F83-4397-A4E4-92E41E39B02C}" type="datetimeFigureOut">
              <a:rPr lang="en-US" smtClean="0"/>
              <a:pPr/>
              <a:t>11/2/2020</a:t>
            </a:fld>
            <a:endParaRPr lang="en-US"/>
          </a:p>
        </p:txBody>
      </p:sp>
      <p:sp>
        <p:nvSpPr>
          <p:cNvPr id="4" name="Footer Placeholder 3">
            <a:extLst>
              <a:ext uri="{FF2B5EF4-FFF2-40B4-BE49-F238E27FC236}">
                <a16:creationId xmlns:a16="http://schemas.microsoft.com/office/drawing/2014/main" xmlns="" id="{CD47257E-F0B6-4393-9756-90B6C0238C0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2E403E90-D94F-4F08-991D-4CEA32FC6F3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74EE2C-A7EE-4F94-A446-18A2096E1A46}" type="slidenum">
              <a:rPr lang="en-US" smtClean="0"/>
              <a:pPr/>
              <a:t>‹#›</a:t>
            </a:fld>
            <a:endParaRPr lang="en-US"/>
          </a:p>
        </p:txBody>
      </p:sp>
    </p:spTree>
    <p:extLst>
      <p:ext uri="{BB962C8B-B14F-4D97-AF65-F5344CB8AC3E}">
        <p14:creationId xmlns:p14="http://schemas.microsoft.com/office/powerpoint/2010/main" xmlns="" val="25681649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ICUP2018</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B0E0DC-9E29-48E0-BF91-0390E9C30CFF}" type="datetimeFigureOut">
              <a:rPr lang="en-US" smtClean="0"/>
              <a:pPr/>
              <a:t>11/2/2020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87D59D-F687-4D40-B238-745B2EB85D08}" type="slidenum">
              <a:rPr lang="en-US" smtClean="0"/>
              <a:pPr/>
              <a:t>‹#›</a:t>
            </a:fld>
            <a:endParaRPr lang="en-US"/>
          </a:p>
        </p:txBody>
      </p:sp>
    </p:spTree>
    <p:extLst>
      <p:ext uri="{BB962C8B-B14F-4D97-AF65-F5344CB8AC3E}">
        <p14:creationId xmlns:p14="http://schemas.microsoft.com/office/powerpoint/2010/main" xmlns="" val="29410493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1B4124-9859-442E-95A4-0D758370F88B}" type="datetime1">
              <a:rPr lang="en-US" smtClean="0"/>
              <a:pPr/>
              <a:t>11/2/2020</a:t>
            </a:fld>
            <a:endParaRPr lang="en-US"/>
          </a:p>
        </p:txBody>
      </p:sp>
      <p:sp>
        <p:nvSpPr>
          <p:cNvPr id="6" name="Slide Number Placeholder 5"/>
          <p:cNvSpPr>
            <a:spLocks noGrp="1"/>
          </p:cNvSpPr>
          <p:nvPr>
            <p:ph type="sldNum" sz="quarter" idx="12"/>
          </p:nvPr>
        </p:nvSpPr>
        <p:spPr/>
        <p:txBody>
          <a:bodyPr/>
          <a:lstStyle/>
          <a:p>
            <a:fld id="{D138CB0E-EAA0-48DF-8344-EE552981E6E2}" type="slidenum">
              <a:rPr lang="en-US" smtClean="0"/>
              <a:pPr/>
              <a:t>‹#›</a:t>
            </a:fld>
            <a:endParaRPr lang="en-US"/>
          </a:p>
        </p:txBody>
      </p:sp>
    </p:spTree>
    <p:extLst>
      <p:ext uri="{BB962C8B-B14F-4D97-AF65-F5344CB8AC3E}">
        <p14:creationId xmlns:p14="http://schemas.microsoft.com/office/powerpoint/2010/main" xmlns="" val="117512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1E20D7-A154-4039-9954-7D35F9C89012}" type="datetime1">
              <a:rPr lang="en-US" smtClean="0"/>
              <a:pPr/>
              <a:t>11/2/2020</a:t>
            </a:fld>
            <a:endParaRPr lang="en-US"/>
          </a:p>
        </p:txBody>
      </p:sp>
      <p:sp>
        <p:nvSpPr>
          <p:cNvPr id="6" name="Slide Number Placeholder 5"/>
          <p:cNvSpPr>
            <a:spLocks noGrp="1"/>
          </p:cNvSpPr>
          <p:nvPr>
            <p:ph type="sldNum" sz="quarter" idx="12"/>
          </p:nvPr>
        </p:nvSpPr>
        <p:spPr/>
        <p:txBody>
          <a:bodyPr/>
          <a:lstStyle/>
          <a:p>
            <a:fld id="{D138CB0E-EAA0-48DF-8344-EE552981E6E2}" type="slidenum">
              <a:rPr lang="en-US" smtClean="0"/>
              <a:pPr/>
              <a:t>‹#›</a:t>
            </a:fld>
            <a:endParaRPr lang="en-US"/>
          </a:p>
        </p:txBody>
      </p:sp>
      <p:sp>
        <p:nvSpPr>
          <p:cNvPr id="7" name="Title 6">
            <a:extLst>
              <a:ext uri="{FF2B5EF4-FFF2-40B4-BE49-F238E27FC236}">
                <a16:creationId xmlns:a16="http://schemas.microsoft.com/office/drawing/2014/main" xmlns="" id="{B1D80768-DA78-4354-888F-3C64281FDF7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xmlns="" val="3324343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137F16-1E91-4716-BE47-C9A1EE02933C}" type="datetime1">
              <a:rPr lang="en-US" smtClean="0"/>
              <a:pPr/>
              <a:t>11/2/2020</a:t>
            </a:fld>
            <a:endParaRPr lang="en-US"/>
          </a:p>
        </p:txBody>
      </p:sp>
      <p:sp>
        <p:nvSpPr>
          <p:cNvPr id="6" name="Slide Number Placeholder 5"/>
          <p:cNvSpPr>
            <a:spLocks noGrp="1"/>
          </p:cNvSpPr>
          <p:nvPr>
            <p:ph type="sldNum" sz="quarter" idx="12"/>
          </p:nvPr>
        </p:nvSpPr>
        <p:spPr/>
        <p:txBody>
          <a:bodyPr/>
          <a:lstStyle/>
          <a:p>
            <a:fld id="{D138CB0E-EAA0-48DF-8344-EE552981E6E2}" type="slidenum">
              <a:rPr lang="en-US" smtClean="0"/>
              <a:pPr/>
              <a:t>‹#›</a:t>
            </a:fld>
            <a:endParaRPr lang="en-US"/>
          </a:p>
        </p:txBody>
      </p:sp>
    </p:spTree>
    <p:extLst>
      <p:ext uri="{BB962C8B-B14F-4D97-AF65-F5344CB8AC3E}">
        <p14:creationId xmlns:p14="http://schemas.microsoft.com/office/powerpoint/2010/main" xmlns="" val="3519741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2337619"/>
            <a:ext cx="3886200" cy="38393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337619"/>
            <a:ext cx="3886200" cy="383934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4A74562-6ACF-4086-B9B4-09051BD783F5}" type="datetime1">
              <a:rPr lang="en-US" smtClean="0"/>
              <a:pPr/>
              <a:t>11/2/2020</a:t>
            </a:fld>
            <a:endParaRPr lang="en-US"/>
          </a:p>
        </p:txBody>
      </p:sp>
      <p:sp>
        <p:nvSpPr>
          <p:cNvPr id="7" name="Slide Number Placeholder 6"/>
          <p:cNvSpPr>
            <a:spLocks noGrp="1"/>
          </p:cNvSpPr>
          <p:nvPr>
            <p:ph type="sldNum" sz="quarter" idx="12"/>
          </p:nvPr>
        </p:nvSpPr>
        <p:spPr/>
        <p:txBody>
          <a:bodyPr/>
          <a:lstStyle/>
          <a:p>
            <a:fld id="{D138CB0E-EAA0-48DF-8344-EE552981E6E2}" type="slidenum">
              <a:rPr lang="en-US" smtClean="0"/>
              <a:pPr/>
              <a:t>‹#›</a:t>
            </a:fld>
            <a:endParaRPr lang="en-US"/>
          </a:p>
        </p:txBody>
      </p:sp>
    </p:spTree>
    <p:extLst>
      <p:ext uri="{BB962C8B-B14F-4D97-AF65-F5344CB8AC3E}">
        <p14:creationId xmlns:p14="http://schemas.microsoft.com/office/powerpoint/2010/main" xmlns="" val="3770865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108143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239747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29842" y="3333403"/>
            <a:ext cx="3868340" cy="285625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239747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3333403"/>
            <a:ext cx="3887391" cy="285626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224CF31E-5ED9-4A98-B16E-2B527592CE51}" type="datetime1">
              <a:rPr lang="en-US" smtClean="0"/>
              <a:pPr/>
              <a:t>11/2/2020</a:t>
            </a:fld>
            <a:endParaRPr lang="en-US"/>
          </a:p>
        </p:txBody>
      </p:sp>
      <p:sp>
        <p:nvSpPr>
          <p:cNvPr id="9" name="Slide Number Placeholder 8"/>
          <p:cNvSpPr>
            <a:spLocks noGrp="1"/>
          </p:cNvSpPr>
          <p:nvPr>
            <p:ph type="sldNum" sz="quarter" idx="12"/>
          </p:nvPr>
        </p:nvSpPr>
        <p:spPr/>
        <p:txBody>
          <a:bodyPr/>
          <a:lstStyle/>
          <a:p>
            <a:fld id="{D138CB0E-EAA0-48DF-8344-EE552981E6E2}" type="slidenum">
              <a:rPr lang="en-US" smtClean="0"/>
              <a:pPr/>
              <a:t>‹#›</a:t>
            </a:fld>
            <a:endParaRPr lang="en-US"/>
          </a:p>
        </p:txBody>
      </p:sp>
    </p:spTree>
    <p:extLst>
      <p:ext uri="{BB962C8B-B14F-4D97-AF65-F5344CB8AC3E}">
        <p14:creationId xmlns:p14="http://schemas.microsoft.com/office/powerpoint/2010/main" xmlns="" val="3037589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59866A99-0DB1-4854-9C6B-5035407F3F59}"/>
              </a:ext>
            </a:extLst>
          </p:cNvPr>
          <p:cNvSpPr>
            <a:spLocks noGrp="1"/>
          </p:cNvSpPr>
          <p:nvPr>
            <p:ph type="dt" sz="half" idx="10"/>
          </p:nvPr>
        </p:nvSpPr>
        <p:spPr/>
        <p:txBody>
          <a:bodyPr/>
          <a:lstStyle/>
          <a:p>
            <a:fld id="{A0BE71CD-998F-49A4-A845-CF6A69776225}" type="datetime1">
              <a:rPr lang="en-US" smtClean="0"/>
              <a:pPr/>
              <a:t>11/2/2020</a:t>
            </a:fld>
            <a:endParaRPr lang="en-US" dirty="0"/>
          </a:p>
        </p:txBody>
      </p:sp>
      <p:sp>
        <p:nvSpPr>
          <p:cNvPr id="4" name="Slide Number Placeholder 3">
            <a:extLst>
              <a:ext uri="{FF2B5EF4-FFF2-40B4-BE49-F238E27FC236}">
                <a16:creationId xmlns:a16="http://schemas.microsoft.com/office/drawing/2014/main" xmlns="" id="{F5164D08-101B-4DB2-853B-44BCADB50166}"/>
              </a:ext>
            </a:extLst>
          </p:cNvPr>
          <p:cNvSpPr>
            <a:spLocks noGrp="1"/>
          </p:cNvSpPr>
          <p:nvPr>
            <p:ph type="sldNum" sz="quarter" idx="11"/>
          </p:nvPr>
        </p:nvSpPr>
        <p:spPr/>
        <p:txBody>
          <a:bodyPr/>
          <a:lstStyle/>
          <a:p>
            <a:fld id="{D138CB0E-EAA0-48DF-8344-EE552981E6E2}" type="slidenum">
              <a:rPr lang="en-US" smtClean="0"/>
              <a:pPr/>
              <a:t>‹#›</a:t>
            </a:fld>
            <a:endParaRPr lang="en-US" dirty="0"/>
          </a:p>
        </p:txBody>
      </p:sp>
      <p:sp>
        <p:nvSpPr>
          <p:cNvPr id="6" name="Picture Placeholder 5">
            <a:extLst>
              <a:ext uri="{FF2B5EF4-FFF2-40B4-BE49-F238E27FC236}">
                <a16:creationId xmlns:a16="http://schemas.microsoft.com/office/drawing/2014/main" xmlns="" id="{9239764C-CB9A-4080-B508-6626D5332E5B}"/>
              </a:ext>
            </a:extLst>
          </p:cNvPr>
          <p:cNvSpPr>
            <a:spLocks noGrp="1"/>
          </p:cNvSpPr>
          <p:nvPr>
            <p:ph type="pic" sz="quarter" idx="12"/>
          </p:nvPr>
        </p:nvSpPr>
        <p:spPr>
          <a:xfrm>
            <a:off x="628650" y="939800"/>
            <a:ext cx="7886700" cy="5416550"/>
          </a:xfrm>
        </p:spPr>
        <p:txBody>
          <a:bodyPr/>
          <a:lstStyle/>
          <a:p>
            <a:endParaRPr lang="en-US"/>
          </a:p>
        </p:txBody>
      </p:sp>
    </p:spTree>
    <p:extLst>
      <p:ext uri="{BB962C8B-B14F-4D97-AF65-F5344CB8AC3E}">
        <p14:creationId xmlns:p14="http://schemas.microsoft.com/office/powerpoint/2010/main" xmlns="" val="1493499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4E41A8-5C83-480B-AAC0-5ABD7E184FE1}" type="datetime1">
              <a:rPr lang="en-US" smtClean="0"/>
              <a:pPr/>
              <a:t>11/2/2020</a:t>
            </a:fld>
            <a:endParaRPr lang="en-US"/>
          </a:p>
        </p:txBody>
      </p:sp>
      <p:sp>
        <p:nvSpPr>
          <p:cNvPr id="5" name="Slide Number Placeholder 4"/>
          <p:cNvSpPr>
            <a:spLocks noGrp="1"/>
          </p:cNvSpPr>
          <p:nvPr>
            <p:ph type="sldNum" sz="quarter" idx="12"/>
          </p:nvPr>
        </p:nvSpPr>
        <p:spPr/>
        <p:txBody>
          <a:bodyPr/>
          <a:lstStyle/>
          <a:p>
            <a:fld id="{D138CB0E-EAA0-48DF-8344-EE552981E6E2}" type="slidenum">
              <a:rPr lang="en-US" smtClean="0"/>
              <a:pPr/>
              <a:t>‹#›</a:t>
            </a:fld>
            <a:endParaRPr lang="en-US"/>
          </a:p>
        </p:txBody>
      </p:sp>
    </p:spTree>
    <p:extLst>
      <p:ext uri="{BB962C8B-B14F-4D97-AF65-F5344CB8AC3E}">
        <p14:creationId xmlns:p14="http://schemas.microsoft.com/office/powerpoint/2010/main" xmlns="" val="3531422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3F31B0-ADED-4E3F-9AA9-A5D7E84E936A}" type="datetime1">
              <a:rPr lang="en-US" smtClean="0"/>
              <a:pPr/>
              <a:t>11/2/2020</a:t>
            </a:fld>
            <a:endParaRPr lang="en-US"/>
          </a:p>
        </p:txBody>
      </p:sp>
      <p:sp>
        <p:nvSpPr>
          <p:cNvPr id="4" name="Slide Number Placeholder 3"/>
          <p:cNvSpPr>
            <a:spLocks noGrp="1"/>
          </p:cNvSpPr>
          <p:nvPr>
            <p:ph type="sldNum" sz="quarter" idx="12"/>
          </p:nvPr>
        </p:nvSpPr>
        <p:spPr/>
        <p:txBody>
          <a:bodyPr/>
          <a:lstStyle/>
          <a:p>
            <a:fld id="{D138CB0E-EAA0-48DF-8344-EE552981E6E2}" type="slidenum">
              <a:rPr lang="en-US" smtClean="0"/>
              <a:pPr/>
              <a:t>‹#›</a:t>
            </a:fld>
            <a:endParaRPr lang="en-US"/>
          </a:p>
        </p:txBody>
      </p:sp>
    </p:spTree>
    <p:extLst>
      <p:ext uri="{BB962C8B-B14F-4D97-AF65-F5344CB8AC3E}">
        <p14:creationId xmlns:p14="http://schemas.microsoft.com/office/powerpoint/2010/main" xmlns="" val="127406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587626"/>
            <a:ext cx="2949178" cy="328136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BA2D8B94-A4DD-46C2-BB8F-5194A7DD361F}" type="datetime1">
              <a:rPr lang="en-US" smtClean="0"/>
              <a:pPr/>
              <a:t>11/2/2020</a:t>
            </a:fld>
            <a:endParaRPr lang="en-US"/>
          </a:p>
        </p:txBody>
      </p:sp>
      <p:sp>
        <p:nvSpPr>
          <p:cNvPr id="7" name="Slide Number Placeholder 6"/>
          <p:cNvSpPr>
            <a:spLocks noGrp="1"/>
          </p:cNvSpPr>
          <p:nvPr>
            <p:ph type="sldNum" sz="quarter" idx="12"/>
          </p:nvPr>
        </p:nvSpPr>
        <p:spPr/>
        <p:txBody>
          <a:bodyPr/>
          <a:lstStyle/>
          <a:p>
            <a:fld id="{D138CB0E-EAA0-48DF-8344-EE552981E6E2}" type="slidenum">
              <a:rPr lang="en-US" smtClean="0"/>
              <a:pPr/>
              <a:t>‹#›</a:t>
            </a:fld>
            <a:endParaRPr lang="en-US"/>
          </a:p>
        </p:txBody>
      </p:sp>
    </p:spTree>
    <p:extLst>
      <p:ext uri="{BB962C8B-B14F-4D97-AF65-F5344CB8AC3E}">
        <p14:creationId xmlns:p14="http://schemas.microsoft.com/office/powerpoint/2010/main" xmlns="" val="1147427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1"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628650" y="1012057"/>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2427315"/>
            <a:ext cx="7886700" cy="374964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solidFill>
                <a:latin typeface="Trebuchet MS" panose="020B0603020202020204" pitchFamily="34" charset="0"/>
              </a:defRPr>
            </a:lvl1pPr>
          </a:lstStyle>
          <a:p>
            <a:fld id="{A0BE71CD-998F-49A4-A845-CF6A69776225}" type="datetime1">
              <a:rPr lang="en-US" smtClean="0"/>
              <a:pPr/>
              <a:t>11/2/2020</a:t>
            </a:fld>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solidFill>
                <a:latin typeface="Trebuchet MS" panose="020B0603020202020204" pitchFamily="34" charset="0"/>
              </a:defRPr>
            </a:lvl1pPr>
          </a:lstStyle>
          <a:p>
            <a:fld id="{D138CB0E-EAA0-48DF-8344-EE552981E6E2}" type="slidenum">
              <a:rPr lang="en-US" smtClean="0"/>
              <a:pPr/>
              <a:t>‹#›</a:t>
            </a:fld>
            <a:endParaRPr lang="en-US" dirty="0"/>
          </a:p>
        </p:txBody>
      </p:sp>
    </p:spTree>
    <p:extLst>
      <p:ext uri="{BB962C8B-B14F-4D97-AF65-F5344CB8AC3E}">
        <p14:creationId xmlns:p14="http://schemas.microsoft.com/office/powerpoint/2010/main" xmlns="" val="386084363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9" r:id="rId6"/>
    <p:sldLayoutId id="2147483666" r:id="rId7"/>
    <p:sldLayoutId id="2147483667" r:id="rId8"/>
    <p:sldLayoutId id="2147483668" r:id="rId9"/>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Trebuchet MS" panose="020B0603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rebuchet MS" panose="020B06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rebuchet MS" panose="020B0603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panose="020B0603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93B44D-FDFF-4BD5-B388-3C06FDD0C948}"/>
              </a:ext>
            </a:extLst>
          </p:cNvPr>
          <p:cNvSpPr>
            <a:spLocks noGrp="1"/>
          </p:cNvSpPr>
          <p:nvPr>
            <p:ph type="ctrTitle"/>
          </p:nvPr>
        </p:nvSpPr>
        <p:spPr>
          <a:xfrm>
            <a:off x="685800" y="1748439"/>
            <a:ext cx="7772400" cy="2387600"/>
          </a:xfrm>
        </p:spPr>
        <p:txBody>
          <a:bodyPr>
            <a:normAutofit/>
          </a:bodyPr>
          <a:lstStyle/>
          <a:p>
            <a:r>
              <a:rPr lang="en-GB" sz="3200" dirty="0"/>
              <a:t>When disasters and erroneous governmental decisions meet in historical centre: </a:t>
            </a:r>
            <a:br>
              <a:rPr lang="en-GB" sz="3200" dirty="0"/>
            </a:br>
            <a:r>
              <a:rPr lang="en-GB" sz="3200" dirty="0">
                <a:solidFill>
                  <a:srgbClr val="FFC000"/>
                </a:solidFill>
              </a:rPr>
              <a:t>the case of the old markets of the Lebanese Tripoli</a:t>
            </a:r>
            <a:endParaRPr lang="en-US" sz="3200" dirty="0">
              <a:solidFill>
                <a:srgbClr val="FFC000"/>
              </a:solidFill>
            </a:endParaRPr>
          </a:p>
        </p:txBody>
      </p:sp>
      <p:sp>
        <p:nvSpPr>
          <p:cNvPr id="3" name="Subtitle 2">
            <a:extLst>
              <a:ext uri="{FF2B5EF4-FFF2-40B4-BE49-F238E27FC236}">
                <a16:creationId xmlns:a16="http://schemas.microsoft.com/office/drawing/2014/main" xmlns="" id="{F2452DB2-609F-4887-A733-02C69B6FB566}"/>
              </a:ext>
            </a:extLst>
          </p:cNvPr>
          <p:cNvSpPr>
            <a:spLocks noGrp="1"/>
          </p:cNvSpPr>
          <p:nvPr>
            <p:ph type="subTitle" idx="1"/>
          </p:nvPr>
        </p:nvSpPr>
        <p:spPr>
          <a:xfrm>
            <a:off x="1143000" y="4211638"/>
            <a:ext cx="6858000" cy="1655762"/>
          </a:xfrm>
        </p:spPr>
        <p:txBody>
          <a:bodyPr>
            <a:normAutofit/>
          </a:bodyPr>
          <a:lstStyle/>
          <a:p>
            <a:r>
              <a:rPr lang="en-GB" sz="1400" dirty="0"/>
              <a:t>Antoine Dib, Hristina </a:t>
            </a:r>
            <a:r>
              <a:rPr lang="en-GB" sz="1400" dirty="0" err="1"/>
              <a:t>Krstic</a:t>
            </a:r>
            <a:endParaRPr lang="en-US" sz="1400" dirty="0"/>
          </a:p>
          <a:p>
            <a:endParaRPr lang="en-US" sz="1400" dirty="0"/>
          </a:p>
        </p:txBody>
      </p:sp>
    </p:spTree>
    <p:extLst>
      <p:ext uri="{BB962C8B-B14F-4D97-AF65-F5344CB8AC3E}">
        <p14:creationId xmlns:p14="http://schemas.microsoft.com/office/powerpoint/2010/main" xmlns="" val="11156398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Conclusions</a:t>
            </a:r>
          </a:p>
        </p:txBody>
      </p:sp>
      <p:sp>
        <p:nvSpPr>
          <p:cNvPr id="4" name="Content Placeholder 3"/>
          <p:cNvSpPr>
            <a:spLocks noGrp="1"/>
          </p:cNvSpPr>
          <p:nvPr>
            <p:ph idx="1"/>
          </p:nvPr>
        </p:nvSpPr>
        <p:spPr/>
        <p:txBody>
          <a:bodyPr>
            <a:normAutofit/>
          </a:bodyPr>
          <a:lstStyle/>
          <a:p>
            <a:r>
              <a:rPr lang="en-GB" sz="2400" dirty="0"/>
              <a:t>The old town of Tripoli has big potentials that can transform drastically the poorest city on the Mediterranean to an attraction city emphasising its hidden beauty.</a:t>
            </a:r>
          </a:p>
          <a:p>
            <a:endParaRPr lang="en-GB" sz="2400" dirty="0"/>
          </a:p>
          <a:p>
            <a:r>
              <a:rPr lang="en-GB" sz="2400" dirty="0"/>
              <a:t>The city went under a lot of undesirable events and what it was a little work of restoration few decades ago, is becoming more and more complicated everyday as a result of the accumulation of deteriorations and destructive events.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Conclusions</a:t>
            </a:r>
          </a:p>
        </p:txBody>
      </p:sp>
      <p:sp>
        <p:nvSpPr>
          <p:cNvPr id="4" name="Content Placeholder 3"/>
          <p:cNvSpPr>
            <a:spLocks noGrp="1"/>
          </p:cNvSpPr>
          <p:nvPr>
            <p:ph idx="1"/>
          </p:nvPr>
        </p:nvSpPr>
        <p:spPr/>
        <p:txBody>
          <a:bodyPr>
            <a:normAutofit/>
          </a:bodyPr>
          <a:lstStyle/>
          <a:p>
            <a:r>
              <a:rPr lang="en-GB" sz="2400" dirty="0"/>
              <a:t>For the rediscovering of this hidden and very-damaged tangible cultural centre, different, fast and responsive </a:t>
            </a:r>
            <a:r>
              <a:rPr lang="en-GB" sz="2400" dirty="0">
                <a:solidFill>
                  <a:srgbClr val="FFC000"/>
                </a:solidFill>
              </a:rPr>
              <a:t>economic</a:t>
            </a:r>
            <a:r>
              <a:rPr lang="en-GB" sz="2400" dirty="0"/>
              <a:t>, </a:t>
            </a:r>
            <a:r>
              <a:rPr lang="en-GB" sz="2400" dirty="0">
                <a:solidFill>
                  <a:srgbClr val="FFC000"/>
                </a:solidFill>
              </a:rPr>
              <a:t>social</a:t>
            </a:r>
            <a:r>
              <a:rPr lang="en-GB" sz="2400" dirty="0"/>
              <a:t> and </a:t>
            </a:r>
            <a:r>
              <a:rPr lang="en-GB" sz="2400" dirty="0">
                <a:solidFill>
                  <a:srgbClr val="FFC000"/>
                </a:solidFill>
              </a:rPr>
              <a:t>technical</a:t>
            </a:r>
            <a:r>
              <a:rPr lang="en-GB" sz="2400" dirty="0"/>
              <a:t> actions should be taken by </a:t>
            </a:r>
            <a:r>
              <a:rPr lang="en-GB" sz="2400" dirty="0">
                <a:solidFill>
                  <a:srgbClr val="FFC000"/>
                </a:solidFill>
              </a:rPr>
              <a:t>the governments</a:t>
            </a:r>
            <a:r>
              <a:rPr lang="en-GB" sz="2400" dirty="0"/>
              <a:t>, </a:t>
            </a:r>
            <a:r>
              <a:rPr lang="en-GB" sz="2400" dirty="0">
                <a:solidFill>
                  <a:srgbClr val="FFC000"/>
                </a:solidFill>
              </a:rPr>
              <a:t>private</a:t>
            </a:r>
            <a:r>
              <a:rPr lang="en-GB" sz="2400" dirty="0"/>
              <a:t> and </a:t>
            </a:r>
            <a:r>
              <a:rPr lang="en-GB" sz="2400" dirty="0">
                <a:solidFill>
                  <a:srgbClr val="FFC000"/>
                </a:solidFill>
              </a:rPr>
              <a:t>public organisations </a:t>
            </a:r>
            <a:r>
              <a:rPr lang="en-GB" sz="2400" dirty="0"/>
              <a:t>to satisfy the present and future necessities of the local residents involving them in the main decisions, “creatively absorb and interpret their needs” and respecting their quotidian habits and traditions.</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Conclusions</a:t>
            </a:r>
          </a:p>
        </p:txBody>
      </p:sp>
      <p:sp>
        <p:nvSpPr>
          <p:cNvPr id="4" name="Content Placeholder 3"/>
          <p:cNvSpPr>
            <a:spLocks noGrp="1"/>
          </p:cNvSpPr>
          <p:nvPr>
            <p:ph idx="1"/>
          </p:nvPr>
        </p:nvSpPr>
        <p:spPr>
          <a:xfrm>
            <a:off x="628650" y="2427315"/>
            <a:ext cx="7886700" cy="4171193"/>
          </a:xfrm>
        </p:spPr>
        <p:txBody>
          <a:bodyPr>
            <a:noAutofit/>
          </a:bodyPr>
          <a:lstStyle/>
          <a:p>
            <a:r>
              <a:rPr lang="en-GB" sz="2400" dirty="0"/>
              <a:t>The first step in improving the current situation of the bustling commercial centre of Tripoli is to estimate it. Estimation comes from the rediscovering of the hidden inner identity.</a:t>
            </a:r>
          </a:p>
          <a:p>
            <a:pPr>
              <a:buNone/>
            </a:pPr>
            <a:endParaRPr lang="en-GB" sz="2400" dirty="0"/>
          </a:p>
          <a:p>
            <a:r>
              <a:rPr lang="en-GB" sz="2400" dirty="0"/>
              <a:t>The act of belief in heritage and the intention of rediscovering it, pave the ways to attract foreign investments. </a:t>
            </a:r>
          </a:p>
          <a:p>
            <a:pPr>
              <a:buNone/>
            </a:pP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Conclusions</a:t>
            </a:r>
          </a:p>
        </p:txBody>
      </p:sp>
      <p:sp>
        <p:nvSpPr>
          <p:cNvPr id="4" name="Content Placeholder 3"/>
          <p:cNvSpPr>
            <a:spLocks noGrp="1"/>
          </p:cNvSpPr>
          <p:nvPr>
            <p:ph idx="1"/>
          </p:nvPr>
        </p:nvSpPr>
        <p:spPr>
          <a:xfrm>
            <a:off x="628650" y="2427315"/>
            <a:ext cx="7886700" cy="4171193"/>
          </a:xfrm>
        </p:spPr>
        <p:txBody>
          <a:bodyPr>
            <a:noAutofit/>
          </a:bodyPr>
          <a:lstStyle/>
          <a:p>
            <a:r>
              <a:rPr lang="en-GB" sz="2400" dirty="0"/>
              <a:t>However, in Third-World context, it is usually not easy to convince people living in poor conditions of the importance of cultural heritage. They may have a misconception that culture and economy are two parallel lines which do not meet.</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Conclusions</a:t>
            </a:r>
          </a:p>
        </p:txBody>
      </p:sp>
      <p:sp>
        <p:nvSpPr>
          <p:cNvPr id="4" name="Content Placeholder 3"/>
          <p:cNvSpPr>
            <a:spLocks noGrp="1"/>
          </p:cNvSpPr>
          <p:nvPr>
            <p:ph idx="1"/>
          </p:nvPr>
        </p:nvSpPr>
        <p:spPr>
          <a:xfrm>
            <a:off x="628650" y="2427315"/>
            <a:ext cx="7886700" cy="4171193"/>
          </a:xfrm>
        </p:spPr>
        <p:txBody>
          <a:bodyPr>
            <a:normAutofit lnSpcReduction="10000"/>
          </a:bodyPr>
          <a:lstStyle/>
          <a:p>
            <a:r>
              <a:rPr lang="en-GB" sz="2400" dirty="0"/>
              <a:t>Presenting the importance of the historical conservation of the old souks relays on local experts, architects and engineers through organizing cultural events, courses and activities about the topic and pushing schools and cultural organisations in raising generations of citizens that appreciate the historical identity.</a:t>
            </a:r>
          </a:p>
          <a:p>
            <a:endParaRPr lang="en-GB" sz="2400" dirty="0"/>
          </a:p>
          <a:p>
            <a:r>
              <a:rPr lang="en-GB" sz="2400" dirty="0"/>
              <a:t>The recruitment and training of skilled labour-workmen and craftsmen is a necessity for the purpose to do a careful restoration in harmony with the local style.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Conclusions</a:t>
            </a:r>
          </a:p>
        </p:txBody>
      </p:sp>
      <p:sp>
        <p:nvSpPr>
          <p:cNvPr id="4" name="Content Placeholder 3"/>
          <p:cNvSpPr>
            <a:spLocks noGrp="1"/>
          </p:cNvSpPr>
          <p:nvPr>
            <p:ph idx="1"/>
          </p:nvPr>
        </p:nvSpPr>
        <p:spPr>
          <a:xfrm>
            <a:off x="628650" y="3275814"/>
            <a:ext cx="7886700" cy="2680144"/>
          </a:xfrm>
        </p:spPr>
        <p:txBody>
          <a:bodyPr>
            <a:normAutofit/>
          </a:bodyPr>
          <a:lstStyle/>
          <a:p>
            <a:pPr lvl="0"/>
            <a:r>
              <a:rPr lang="en-GB" sz="2400" dirty="0">
                <a:solidFill>
                  <a:srgbClr val="FFC000"/>
                </a:solidFill>
              </a:rPr>
              <a:t>The first problem </a:t>
            </a:r>
            <a:r>
              <a:rPr lang="en-GB" sz="2400" dirty="0"/>
              <a:t>that should be resolved is to reconnect El </a:t>
            </a:r>
            <a:r>
              <a:rPr lang="en-GB" sz="2400" dirty="0" err="1"/>
              <a:t>Tebbaneh</a:t>
            </a:r>
            <a:r>
              <a:rPr lang="en-GB" sz="2400" dirty="0"/>
              <a:t> or the right bank of the river to the rest of the historic city with pedestrian bridges by demolishing the existing incoherent beam concrete bridges and rebuild stone bridges taking into account vehicles and pedestrians. </a:t>
            </a:r>
            <a:endParaRPr lang="en-US" sz="2400" dirty="0"/>
          </a:p>
          <a:p>
            <a:endParaRPr lang="en-US" sz="2400" dirty="0"/>
          </a:p>
        </p:txBody>
      </p:sp>
      <p:sp>
        <p:nvSpPr>
          <p:cNvPr id="5" name="TextBox 4"/>
          <p:cNvSpPr txBox="1"/>
          <p:nvPr/>
        </p:nvSpPr>
        <p:spPr>
          <a:xfrm>
            <a:off x="848497" y="2125362"/>
            <a:ext cx="7199870" cy="830997"/>
          </a:xfrm>
          <a:prstGeom prst="rect">
            <a:avLst/>
          </a:prstGeom>
          <a:noFill/>
        </p:spPr>
        <p:txBody>
          <a:bodyPr wrap="square" rtlCol="0">
            <a:spAutoFit/>
          </a:bodyPr>
          <a:lstStyle/>
          <a:p>
            <a:r>
              <a:rPr lang="en-GB" sz="2400" dirty="0"/>
              <a:t>Regarding the technical points, many hard decisions should be applied:</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Conclusions</a:t>
            </a:r>
          </a:p>
        </p:txBody>
      </p:sp>
      <p:sp>
        <p:nvSpPr>
          <p:cNvPr id="4" name="Content Placeholder 3"/>
          <p:cNvSpPr>
            <a:spLocks noGrp="1"/>
          </p:cNvSpPr>
          <p:nvPr>
            <p:ph idx="1"/>
          </p:nvPr>
        </p:nvSpPr>
        <p:spPr>
          <a:xfrm>
            <a:off x="628650" y="3275814"/>
            <a:ext cx="7886700" cy="2680144"/>
          </a:xfrm>
        </p:spPr>
        <p:txBody>
          <a:bodyPr>
            <a:normAutofit/>
          </a:bodyPr>
          <a:lstStyle/>
          <a:p>
            <a:pPr lvl="0"/>
            <a:r>
              <a:rPr lang="en-GB" sz="2400" dirty="0"/>
              <a:t>Second, organise or relocate the market of the vegetables and fruits in El </a:t>
            </a:r>
            <a:r>
              <a:rPr lang="en-GB" sz="2400" dirty="0" err="1"/>
              <a:t>Tebbaneh</a:t>
            </a:r>
            <a:r>
              <a:rPr lang="en-GB" sz="2400" dirty="0"/>
              <a:t> district. A next ambitious step will be to rebuilt old-style restaurants, coffee shops and shops dedicated to the manufacturing and selling of traditional handcrafts along the bridges and some parts of the two banks of the river as the old city was developed.</a:t>
            </a:r>
            <a:endParaRPr lang="en-US" sz="2400" dirty="0"/>
          </a:p>
        </p:txBody>
      </p:sp>
      <p:sp>
        <p:nvSpPr>
          <p:cNvPr id="5" name="TextBox 4"/>
          <p:cNvSpPr txBox="1"/>
          <p:nvPr/>
        </p:nvSpPr>
        <p:spPr>
          <a:xfrm>
            <a:off x="848497" y="2125362"/>
            <a:ext cx="7199870" cy="830997"/>
          </a:xfrm>
          <a:prstGeom prst="rect">
            <a:avLst/>
          </a:prstGeom>
          <a:noFill/>
        </p:spPr>
        <p:txBody>
          <a:bodyPr wrap="square" rtlCol="0">
            <a:spAutoFit/>
          </a:bodyPr>
          <a:lstStyle/>
          <a:p>
            <a:r>
              <a:rPr lang="en-GB" sz="2400" dirty="0"/>
              <a:t>Regarding the technical points, many hard decisions should be applied:</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Conclusions</a:t>
            </a:r>
          </a:p>
        </p:txBody>
      </p:sp>
      <p:sp>
        <p:nvSpPr>
          <p:cNvPr id="4" name="Content Placeholder 3"/>
          <p:cNvSpPr>
            <a:spLocks noGrp="1"/>
          </p:cNvSpPr>
          <p:nvPr>
            <p:ph idx="1"/>
          </p:nvPr>
        </p:nvSpPr>
        <p:spPr>
          <a:xfrm>
            <a:off x="628650" y="3275813"/>
            <a:ext cx="7886700" cy="3204499"/>
          </a:xfrm>
        </p:spPr>
        <p:txBody>
          <a:bodyPr>
            <a:noAutofit/>
          </a:bodyPr>
          <a:lstStyle/>
          <a:p>
            <a:pPr lvl="0"/>
            <a:r>
              <a:rPr lang="en-GB" sz="2400" dirty="0"/>
              <a:t>Transform the concrete channel of the river to an ecological corridor by removing the concrete walls and filling the bed of the river with gravel and then revitalizing some of the river’s ecological functions. Studies of the vegetation and wildlife habitat, ecological and landscape approaches should be incorporated in the master plans. It is an essential point to give again the river its natural function instead of being a garbage dump.</a:t>
            </a:r>
            <a:endParaRPr lang="en-US" sz="2400" dirty="0"/>
          </a:p>
        </p:txBody>
      </p:sp>
      <p:sp>
        <p:nvSpPr>
          <p:cNvPr id="5" name="TextBox 4"/>
          <p:cNvSpPr txBox="1"/>
          <p:nvPr/>
        </p:nvSpPr>
        <p:spPr>
          <a:xfrm>
            <a:off x="848497" y="2125362"/>
            <a:ext cx="7199870" cy="830997"/>
          </a:xfrm>
          <a:prstGeom prst="rect">
            <a:avLst/>
          </a:prstGeom>
          <a:noFill/>
        </p:spPr>
        <p:txBody>
          <a:bodyPr wrap="square" rtlCol="0">
            <a:spAutoFit/>
          </a:bodyPr>
          <a:lstStyle/>
          <a:p>
            <a:r>
              <a:rPr lang="en-GB" sz="2400" dirty="0"/>
              <a:t>Regarding the technical points, many hard decisions should be applied:</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Conclusions</a:t>
            </a:r>
          </a:p>
        </p:txBody>
      </p:sp>
      <p:sp>
        <p:nvSpPr>
          <p:cNvPr id="4" name="Content Placeholder 3"/>
          <p:cNvSpPr>
            <a:spLocks noGrp="1"/>
          </p:cNvSpPr>
          <p:nvPr>
            <p:ph idx="1"/>
          </p:nvPr>
        </p:nvSpPr>
        <p:spPr>
          <a:xfrm>
            <a:off x="628650" y="3275814"/>
            <a:ext cx="7886700" cy="3403282"/>
          </a:xfrm>
        </p:spPr>
        <p:txBody>
          <a:bodyPr>
            <a:noAutofit/>
          </a:bodyPr>
          <a:lstStyle/>
          <a:p>
            <a:pPr lvl="0"/>
            <a:r>
              <a:rPr lang="en-GB" sz="2400" dirty="0"/>
              <a:t>The key monuments, khans, souks, </a:t>
            </a:r>
            <a:r>
              <a:rPr lang="en-GB" sz="2400" dirty="0" err="1"/>
              <a:t>madrasah</a:t>
            </a:r>
            <a:r>
              <a:rPr lang="en-GB" sz="2400" dirty="0"/>
              <a:t> and baths should be rehabilitated at a </a:t>
            </a:r>
            <a:r>
              <a:rPr lang="en-GB" sz="2400" dirty="0">
                <a:solidFill>
                  <a:srgbClr val="FFC000"/>
                </a:solidFill>
              </a:rPr>
              <a:t>first stage </a:t>
            </a:r>
            <a:r>
              <a:rPr lang="en-GB" sz="2400" dirty="0"/>
              <a:t>with the intention of obtaining a continuous commercial nucleus that reveals its authentic architectonical features, similar to the work of restoration done on Souk L </a:t>
            </a:r>
            <a:r>
              <a:rPr lang="en-GB" sz="2400" dirty="0" err="1"/>
              <a:t>Haraj</a:t>
            </a:r>
            <a:r>
              <a:rPr lang="en-GB" sz="2400" dirty="0"/>
              <a:t>, the Great Mosque, Souk al </a:t>
            </a:r>
            <a:r>
              <a:rPr lang="en-GB" sz="2400" dirty="0" err="1"/>
              <a:t>Areed</a:t>
            </a:r>
            <a:r>
              <a:rPr lang="en-GB" sz="2400" dirty="0"/>
              <a:t>, etc. Some of the </a:t>
            </a:r>
            <a:r>
              <a:rPr lang="en-GB" sz="2400" dirty="0" err="1"/>
              <a:t>madrasahs</a:t>
            </a:r>
            <a:r>
              <a:rPr lang="en-GB" sz="2400" dirty="0"/>
              <a:t> could be restored to host social and cultural events. Far from the emphasis on one individual monument, a cohesive historical pole can attract more investments, clients and tourists.</a:t>
            </a:r>
            <a:endParaRPr lang="en-US" sz="2400" dirty="0"/>
          </a:p>
        </p:txBody>
      </p:sp>
      <p:sp>
        <p:nvSpPr>
          <p:cNvPr id="5" name="TextBox 4"/>
          <p:cNvSpPr txBox="1"/>
          <p:nvPr/>
        </p:nvSpPr>
        <p:spPr>
          <a:xfrm>
            <a:off x="848497" y="2125362"/>
            <a:ext cx="7199870" cy="830997"/>
          </a:xfrm>
          <a:prstGeom prst="rect">
            <a:avLst/>
          </a:prstGeom>
          <a:noFill/>
        </p:spPr>
        <p:txBody>
          <a:bodyPr wrap="square" rtlCol="0">
            <a:spAutoFit/>
          </a:bodyPr>
          <a:lstStyle/>
          <a:p>
            <a:r>
              <a:rPr lang="en-GB" sz="2400" dirty="0"/>
              <a:t>Regarding the technical points, many hard decisions should be applied:</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Conclusions</a:t>
            </a:r>
          </a:p>
        </p:txBody>
      </p:sp>
      <p:sp>
        <p:nvSpPr>
          <p:cNvPr id="4" name="Content Placeholder 3"/>
          <p:cNvSpPr>
            <a:spLocks noGrp="1"/>
          </p:cNvSpPr>
          <p:nvPr>
            <p:ph idx="1"/>
          </p:nvPr>
        </p:nvSpPr>
        <p:spPr>
          <a:xfrm>
            <a:off x="628650" y="3275814"/>
            <a:ext cx="7886700" cy="2680144"/>
          </a:xfrm>
        </p:spPr>
        <p:txBody>
          <a:bodyPr>
            <a:noAutofit/>
          </a:bodyPr>
          <a:lstStyle/>
          <a:p>
            <a:pPr lvl="0"/>
            <a:r>
              <a:rPr lang="en-GB" sz="2400" dirty="0">
                <a:solidFill>
                  <a:srgbClr val="FFC000"/>
                </a:solidFill>
              </a:rPr>
              <a:t>The second stage </a:t>
            </a:r>
            <a:r>
              <a:rPr lang="en-GB" sz="2400" dirty="0"/>
              <a:t>in the internal souks is to restore the houses, especially the finest and most neglected ones and turn them into hotels or boarding-houses.</a:t>
            </a:r>
            <a:endParaRPr lang="en-US" sz="2400" dirty="0"/>
          </a:p>
        </p:txBody>
      </p:sp>
      <p:sp>
        <p:nvSpPr>
          <p:cNvPr id="5" name="TextBox 4"/>
          <p:cNvSpPr txBox="1"/>
          <p:nvPr/>
        </p:nvSpPr>
        <p:spPr>
          <a:xfrm>
            <a:off x="848497" y="2125362"/>
            <a:ext cx="7199870" cy="830997"/>
          </a:xfrm>
          <a:prstGeom prst="rect">
            <a:avLst/>
          </a:prstGeom>
          <a:noFill/>
        </p:spPr>
        <p:txBody>
          <a:bodyPr wrap="square" rtlCol="0">
            <a:spAutoFit/>
          </a:bodyPr>
          <a:lstStyle/>
          <a:p>
            <a:r>
              <a:rPr lang="en-GB" sz="2400" dirty="0"/>
              <a:t>Regarding the technical points, many hard decisions should be applied:</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Tripoli of Lebanon</a:t>
            </a:r>
            <a:endParaRPr lang="en-US" dirty="0"/>
          </a:p>
        </p:txBody>
      </p:sp>
      <p:pic>
        <p:nvPicPr>
          <p:cNvPr id="1029" name="Picture 5" descr="H:\ICUP 2020\1\tripoli.jpg"/>
          <p:cNvPicPr>
            <a:picLocks noChangeAspect="1" noChangeArrowheads="1"/>
          </p:cNvPicPr>
          <p:nvPr/>
        </p:nvPicPr>
        <p:blipFill>
          <a:blip r:embed="rId2"/>
          <a:srcRect/>
          <a:stretch>
            <a:fillRect/>
          </a:stretch>
        </p:blipFill>
        <p:spPr bwMode="auto">
          <a:xfrm>
            <a:off x="-9032" y="1937856"/>
            <a:ext cx="9153032" cy="2719003"/>
          </a:xfrm>
          <a:prstGeom prst="rect">
            <a:avLst/>
          </a:prstGeom>
          <a:noFill/>
        </p:spPr>
      </p:pic>
      <p:sp>
        <p:nvSpPr>
          <p:cNvPr id="12" name="Rectangle 11"/>
          <p:cNvSpPr/>
          <p:nvPr/>
        </p:nvSpPr>
        <p:spPr>
          <a:xfrm>
            <a:off x="-123568" y="4637903"/>
            <a:ext cx="9646509" cy="22242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23568" y="1894705"/>
            <a:ext cx="9646509" cy="8237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xmlns="" id="{C0E64982-81E9-4CA5-8ED9-EAE0C14DB384}"/>
              </a:ext>
            </a:extLst>
          </p:cNvPr>
          <p:cNvSpPr txBox="1"/>
          <p:nvPr/>
        </p:nvSpPr>
        <p:spPr>
          <a:xfrm>
            <a:off x="6260757" y="4344822"/>
            <a:ext cx="2883243" cy="276999"/>
          </a:xfrm>
          <a:prstGeom prst="rect">
            <a:avLst/>
          </a:prstGeom>
          <a:noFill/>
        </p:spPr>
        <p:txBody>
          <a:bodyPr wrap="square">
            <a:spAutoFit/>
          </a:bodyPr>
          <a:lstStyle/>
          <a:p>
            <a:pPr algn="r"/>
            <a:r>
              <a:rPr lang="en-US" sz="600" i="1" dirty="0" smtClean="0"/>
              <a:t>Image source:</a:t>
            </a:r>
          </a:p>
          <a:p>
            <a:pPr algn="r"/>
            <a:r>
              <a:rPr lang="en-US" sz="600" i="1" dirty="0" smtClean="0"/>
              <a:t>https://www.bing.com/maps</a:t>
            </a:r>
            <a:endParaRPr lang="en-US" sz="6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500" fill="hold"/>
                                        <p:tgtEl>
                                          <p:spTgt spid="1029"/>
                                        </p:tgtEl>
                                        <p:attrNameLst>
                                          <p:attrName>ppt_x</p:attrName>
                                        </p:attrNameLst>
                                      </p:cBhvr>
                                      <p:tavLst>
                                        <p:tav tm="0">
                                          <p:val>
                                            <p:strVal val="#ppt_x"/>
                                          </p:val>
                                        </p:tav>
                                        <p:tav tm="100000">
                                          <p:val>
                                            <p:strVal val="#ppt_x"/>
                                          </p:val>
                                        </p:tav>
                                      </p:tavLst>
                                    </p:anim>
                                    <p:anim calcmode="lin" valueType="num">
                                      <p:cBhvr additive="base">
                                        <p:cTn id="8" dur="500" fill="hold"/>
                                        <p:tgtEl>
                                          <p:spTgt spid="1029"/>
                                        </p:tgtEl>
                                        <p:attrNameLst>
                                          <p:attrName>ppt_y</p:attrName>
                                        </p:attrNameLst>
                                      </p:cBhvr>
                                      <p:tavLst>
                                        <p:tav tm="0">
                                          <p:val>
                                            <p:strVal val="1+#ppt_h/2"/>
                                          </p:val>
                                        </p:tav>
                                        <p:tav tm="100000">
                                          <p:val>
                                            <p:strVal val="#ppt_y"/>
                                          </p:val>
                                        </p:tav>
                                      </p:tavLst>
                                    </p:anim>
                                  </p:childTnLst>
                                </p:cTn>
                              </p:par>
                              <p:par>
                                <p:cTn id="9" presetID="42"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1000"/>
                                        <p:tgtEl>
                                          <p:spTgt spid="13"/>
                                        </p:tgtEl>
                                      </p:cBhvr>
                                    </p:animEffect>
                                    <p:anim calcmode="lin" valueType="num">
                                      <p:cBhvr>
                                        <p:cTn id="17" dur="1000" fill="hold"/>
                                        <p:tgtEl>
                                          <p:spTgt spid="13"/>
                                        </p:tgtEl>
                                        <p:attrNameLst>
                                          <p:attrName>ppt_x</p:attrName>
                                        </p:attrNameLst>
                                      </p:cBhvr>
                                      <p:tavLst>
                                        <p:tav tm="0">
                                          <p:val>
                                            <p:strVal val="#ppt_x"/>
                                          </p:val>
                                        </p:tav>
                                        <p:tav tm="100000">
                                          <p:val>
                                            <p:strVal val="#ppt_x"/>
                                          </p:val>
                                        </p:tav>
                                      </p:tavLst>
                                    </p:anim>
                                    <p:anim calcmode="lin" valueType="num">
                                      <p:cBhvr>
                                        <p:cTn id="18" dur="1000" fill="hold"/>
                                        <p:tgtEl>
                                          <p:spTgt spid="13"/>
                                        </p:tgtEl>
                                        <p:attrNameLst>
                                          <p:attrName>ppt_y</p:attrName>
                                        </p:attrNameLst>
                                      </p:cBhvr>
                                      <p:tavLst>
                                        <p:tav tm="0">
                                          <p:val>
                                            <p:strVal val="#ppt_y+.1"/>
                                          </p:val>
                                        </p:tav>
                                        <p:tav tm="100000">
                                          <p:val>
                                            <p:strVal val="#ppt_y"/>
                                          </p:val>
                                        </p:tav>
                                      </p:tavLst>
                                    </p:anim>
                                  </p:childTnLst>
                                </p:cTn>
                              </p:par>
                              <p:par>
                                <p:cTn id="19" presetID="2" presetClass="entr" presetSubtype="4" fill="hold" grpId="1"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par>
                                <p:cTn id="23" presetID="2" presetClass="entr" presetSubtype="4" fill="hold" grpId="1" nodeType="with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3" grpId="0" animBg="1"/>
      <p:bldP spid="13" grpId="1" animBg="1"/>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Conclusions</a:t>
            </a:r>
          </a:p>
        </p:txBody>
      </p:sp>
      <p:sp>
        <p:nvSpPr>
          <p:cNvPr id="4" name="Content Placeholder 3"/>
          <p:cNvSpPr>
            <a:spLocks noGrp="1"/>
          </p:cNvSpPr>
          <p:nvPr>
            <p:ph idx="1"/>
          </p:nvPr>
        </p:nvSpPr>
        <p:spPr>
          <a:xfrm>
            <a:off x="628650" y="3275814"/>
            <a:ext cx="7886700" cy="2680144"/>
          </a:xfrm>
        </p:spPr>
        <p:txBody>
          <a:bodyPr>
            <a:noAutofit/>
          </a:bodyPr>
          <a:lstStyle/>
          <a:p>
            <a:pPr lvl="0"/>
            <a:r>
              <a:rPr lang="en-GB" sz="2400" dirty="0">
                <a:solidFill>
                  <a:srgbClr val="FFC000"/>
                </a:solidFill>
              </a:rPr>
              <a:t>A third stage </a:t>
            </a:r>
            <a:r>
              <a:rPr lang="en-GB" sz="2400" dirty="0"/>
              <a:t>in restoring is to restore the residential zones adjacent to the central core. This step includes the restoration of the residential buildings to the original colours of the city which means white houses with green terraces or red bricks, and not colourful houses, similar to tropical towns, which is far from the authentic identity of the city. </a:t>
            </a:r>
            <a:endParaRPr lang="en-US" sz="2400" dirty="0"/>
          </a:p>
        </p:txBody>
      </p:sp>
      <p:sp>
        <p:nvSpPr>
          <p:cNvPr id="5" name="TextBox 4"/>
          <p:cNvSpPr txBox="1"/>
          <p:nvPr/>
        </p:nvSpPr>
        <p:spPr>
          <a:xfrm>
            <a:off x="848497" y="2125362"/>
            <a:ext cx="7199870" cy="830997"/>
          </a:xfrm>
          <a:prstGeom prst="rect">
            <a:avLst/>
          </a:prstGeom>
          <a:noFill/>
        </p:spPr>
        <p:txBody>
          <a:bodyPr wrap="square" rtlCol="0">
            <a:spAutoFit/>
          </a:bodyPr>
          <a:lstStyle/>
          <a:p>
            <a:r>
              <a:rPr lang="en-GB" sz="2400" dirty="0"/>
              <a:t>Regarding the technical points, many hard decisions should be applied:</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Conclusions</a:t>
            </a:r>
          </a:p>
        </p:txBody>
      </p:sp>
      <p:sp>
        <p:nvSpPr>
          <p:cNvPr id="4" name="Content Placeholder 3"/>
          <p:cNvSpPr>
            <a:spLocks noGrp="1"/>
          </p:cNvSpPr>
          <p:nvPr>
            <p:ph idx="1"/>
          </p:nvPr>
        </p:nvSpPr>
        <p:spPr>
          <a:xfrm>
            <a:off x="628650" y="3275813"/>
            <a:ext cx="7886700" cy="3323769"/>
          </a:xfrm>
        </p:spPr>
        <p:txBody>
          <a:bodyPr>
            <a:noAutofit/>
          </a:bodyPr>
          <a:lstStyle/>
          <a:p>
            <a:pPr lvl="0"/>
            <a:r>
              <a:rPr lang="en-GB" sz="2400" dirty="0"/>
              <a:t>The hill of Abu </a:t>
            </a:r>
            <a:r>
              <a:rPr lang="en-GB" sz="2400" dirty="0" err="1"/>
              <a:t>Samra</a:t>
            </a:r>
            <a:r>
              <a:rPr lang="en-GB" sz="2400" dirty="0"/>
              <a:t> that looks directly on the citadel needs an urgent planning. The existing high-rise concrete buildings of 12 stories dominate the panorama in a way that the citadel appears as a mediocre structure in comparison to them. The hill should be redeveloped as a public park, without buildings and planted by adequate vegetation and trees such citrons, berries which give back the city and the citadel is ancient splendour.</a:t>
            </a:r>
            <a:endParaRPr lang="en-US" sz="2400" dirty="0"/>
          </a:p>
        </p:txBody>
      </p:sp>
      <p:sp>
        <p:nvSpPr>
          <p:cNvPr id="5" name="TextBox 4"/>
          <p:cNvSpPr txBox="1"/>
          <p:nvPr/>
        </p:nvSpPr>
        <p:spPr>
          <a:xfrm>
            <a:off x="848497" y="2125362"/>
            <a:ext cx="7199870" cy="830997"/>
          </a:xfrm>
          <a:prstGeom prst="rect">
            <a:avLst/>
          </a:prstGeom>
          <a:noFill/>
        </p:spPr>
        <p:txBody>
          <a:bodyPr wrap="square" rtlCol="0">
            <a:spAutoFit/>
          </a:bodyPr>
          <a:lstStyle/>
          <a:p>
            <a:r>
              <a:rPr lang="en-GB" sz="2400" dirty="0"/>
              <a:t>Regarding the technical points, many hard decisions should be applied:</a:t>
            </a:r>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2427315"/>
            <a:ext cx="7886700" cy="633937"/>
          </a:xfrm>
        </p:spPr>
        <p:txBody>
          <a:bodyPr/>
          <a:lstStyle/>
          <a:p>
            <a:pPr algn="ctr">
              <a:buNone/>
            </a:pPr>
            <a:r>
              <a:rPr lang="en-GB" dirty="0"/>
              <a:t>	The ancient city of Tripoli was a work of art, </a:t>
            </a:r>
            <a:endParaRPr lang="en-GB" dirty="0" smtClean="0"/>
          </a:p>
          <a:p>
            <a:pPr>
              <a:buNone/>
            </a:pPr>
            <a:endParaRPr lang="en-US" dirty="0"/>
          </a:p>
        </p:txBody>
      </p:sp>
      <p:sp>
        <p:nvSpPr>
          <p:cNvPr id="3" name="Content Placeholder 1"/>
          <p:cNvSpPr txBox="1">
            <a:spLocks/>
          </p:cNvSpPr>
          <p:nvPr/>
        </p:nvSpPr>
        <p:spPr>
          <a:xfrm>
            <a:off x="628650" y="2928247"/>
            <a:ext cx="7886700" cy="2169399"/>
          </a:xfrm>
          <a:prstGeom prst="rect">
            <a:avLst/>
          </a:prstGeom>
        </p:spPr>
        <p:txBody>
          <a:bodyPr vert="horz" lIns="91440" tIns="45720" rIns="91440" bIns="45720" rtlCol="0">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200" cap="none" spc="0" normalizeH="0" baseline="0" noProof="0" dirty="0" smtClean="0">
                <a:ln>
                  <a:noFill/>
                </a:ln>
                <a:solidFill>
                  <a:srgbClr val="FFC000"/>
                </a:solidFill>
                <a:effectLst/>
                <a:uLnTx/>
                <a:uFillTx/>
                <a:latin typeface="Trebuchet MS" panose="020B0603020202020204" pitchFamily="34" charset="0"/>
                <a:ea typeface="+mn-ea"/>
                <a:cs typeface="+mn-cs"/>
              </a:rPr>
              <a:t>with the right decisions, it could regain again its former beauty!</a:t>
            </a:r>
            <a:endParaRPr kumimoji="0" lang="en-US" sz="2800" b="0" i="0" u="none" strike="noStrike" kern="1200" cap="none" spc="0" normalizeH="0" baseline="0" noProof="0" dirty="0" smtClean="0">
              <a:ln>
                <a:noFill/>
              </a:ln>
              <a:solidFill>
                <a:schemeClr val="tx1"/>
              </a:solidFill>
              <a:effectLst/>
              <a:uLnTx/>
              <a:uFillTx/>
              <a:latin typeface="Trebuchet MS" panose="020B0603020202020204" pitchFamily="34" charset="0"/>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chemeClr val="tx1"/>
              </a:solidFill>
              <a:effectLst/>
              <a:uLnTx/>
              <a:uFillTx/>
              <a:latin typeface="Trebuchet MS" panose="020B0603020202020204"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sz="2400" dirty="0"/>
              <a:t>is a city to the north of the country, on the eastern cost of the Mediterranean;</a:t>
            </a:r>
          </a:p>
          <a:p>
            <a:r>
              <a:rPr lang="en-GB" sz="2400" dirty="0"/>
              <a:t>is the second biggest city in Lebanon after the capital Beirut;</a:t>
            </a:r>
          </a:p>
          <a:p>
            <a:r>
              <a:rPr lang="en-GB" sz="2400" dirty="0"/>
              <a:t>has a long history of more than 34 centuries;</a:t>
            </a:r>
          </a:p>
          <a:p>
            <a:r>
              <a:rPr lang="en-GB" sz="2400" dirty="0"/>
              <a:t>is home to many historical sites;</a:t>
            </a:r>
          </a:p>
          <a:p>
            <a:r>
              <a:rPr lang="en-GB" sz="2400" dirty="0"/>
              <a:t>is the second largest city having </a:t>
            </a:r>
            <a:r>
              <a:rPr lang="en-GB" sz="2400" dirty="0" err="1"/>
              <a:t>Mameluke</a:t>
            </a:r>
            <a:r>
              <a:rPr lang="en-GB" sz="2400" dirty="0"/>
              <a:t> architectural heritage after Cairo.</a:t>
            </a:r>
          </a:p>
          <a:p>
            <a:r>
              <a:rPr lang="en-GB" sz="2400" dirty="0"/>
              <a:t>is the third important city in the Levant after Damascus and Aleppo.</a:t>
            </a:r>
            <a:endParaRPr lang="en-US" sz="2400" dirty="0"/>
          </a:p>
        </p:txBody>
      </p:sp>
      <p:sp>
        <p:nvSpPr>
          <p:cNvPr id="3" name="Title 2"/>
          <p:cNvSpPr>
            <a:spLocks noGrp="1"/>
          </p:cNvSpPr>
          <p:nvPr>
            <p:ph type="title"/>
          </p:nvPr>
        </p:nvSpPr>
        <p:spPr/>
        <p:txBody>
          <a:bodyPr/>
          <a:lstStyle/>
          <a:p>
            <a:r>
              <a:rPr lang="en-GB" dirty="0"/>
              <a:t>Tripoli of Lebanon</a:t>
            </a:r>
            <a:endParaRPr lang="en-US" dirty="0"/>
          </a:p>
        </p:txBody>
      </p:sp>
    </p:spTree>
    <p:extLst>
      <p:ext uri="{BB962C8B-B14F-4D97-AF65-F5344CB8AC3E}">
        <p14:creationId xmlns:p14="http://schemas.microsoft.com/office/powerpoint/2010/main" xmlns="" val="153861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2171938"/>
            <a:ext cx="1233101" cy="579496"/>
          </a:xfrm>
        </p:spPr>
        <p:txBody>
          <a:bodyPr>
            <a:normAutofit/>
          </a:bodyPr>
          <a:lstStyle/>
          <a:p>
            <a:pPr>
              <a:buNone/>
            </a:pPr>
            <a:r>
              <a:rPr lang="en-GB" dirty="0"/>
              <a:t>souk </a:t>
            </a:r>
          </a:p>
          <a:p>
            <a:endParaRPr lang="en-GB" sz="2400" dirty="0"/>
          </a:p>
          <a:p>
            <a:endParaRPr lang="en-GB" sz="2400" dirty="0"/>
          </a:p>
          <a:p>
            <a:pPr>
              <a:buNone/>
            </a:pPr>
            <a:endParaRPr lang="en-GB" sz="2400" dirty="0"/>
          </a:p>
        </p:txBody>
      </p:sp>
      <p:sp>
        <p:nvSpPr>
          <p:cNvPr id="3" name="Title 2"/>
          <p:cNvSpPr>
            <a:spLocks noGrp="1"/>
          </p:cNvSpPr>
          <p:nvPr>
            <p:ph type="title"/>
          </p:nvPr>
        </p:nvSpPr>
        <p:spPr/>
        <p:txBody>
          <a:bodyPr/>
          <a:lstStyle/>
          <a:p>
            <a:r>
              <a:rPr lang="en-GB" dirty="0"/>
              <a:t>The souks and khans of Tripoli</a:t>
            </a:r>
            <a:endParaRPr lang="en-US" dirty="0"/>
          </a:p>
        </p:txBody>
      </p:sp>
      <p:sp>
        <p:nvSpPr>
          <p:cNvPr id="6" name="Right Arrow 5"/>
          <p:cNvSpPr/>
          <p:nvPr/>
        </p:nvSpPr>
        <p:spPr>
          <a:xfrm>
            <a:off x="1664044" y="2265401"/>
            <a:ext cx="790832" cy="345989"/>
          </a:xfrm>
          <a:prstGeom prst="rightArrow">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636108" y="2141833"/>
            <a:ext cx="1622854" cy="523220"/>
          </a:xfrm>
          <a:prstGeom prst="rect">
            <a:avLst/>
          </a:prstGeom>
          <a:noFill/>
        </p:spPr>
        <p:txBody>
          <a:bodyPr wrap="square" rtlCol="0">
            <a:spAutoFit/>
          </a:bodyPr>
          <a:lstStyle/>
          <a:p>
            <a:r>
              <a:rPr lang="en-GB" sz="2800" dirty="0"/>
              <a:t>market</a:t>
            </a:r>
            <a:endParaRPr lang="en-US" sz="2800" dirty="0"/>
          </a:p>
        </p:txBody>
      </p:sp>
      <p:sp>
        <p:nvSpPr>
          <p:cNvPr id="10" name="TextBox 9"/>
          <p:cNvSpPr txBox="1"/>
          <p:nvPr/>
        </p:nvSpPr>
        <p:spPr>
          <a:xfrm>
            <a:off x="2636107" y="2924428"/>
            <a:ext cx="2512541" cy="523220"/>
          </a:xfrm>
          <a:prstGeom prst="rect">
            <a:avLst/>
          </a:prstGeom>
          <a:noFill/>
        </p:spPr>
        <p:txBody>
          <a:bodyPr wrap="square" rtlCol="0">
            <a:spAutoFit/>
          </a:bodyPr>
          <a:lstStyle/>
          <a:p>
            <a:r>
              <a:rPr lang="en-GB" sz="2800" dirty="0"/>
              <a:t>caravanserai</a:t>
            </a:r>
            <a:endParaRPr lang="en-US" sz="2800" dirty="0"/>
          </a:p>
        </p:txBody>
      </p:sp>
      <p:sp>
        <p:nvSpPr>
          <p:cNvPr id="11" name="Content Placeholder 1"/>
          <p:cNvSpPr txBox="1">
            <a:spLocks/>
          </p:cNvSpPr>
          <p:nvPr/>
        </p:nvSpPr>
        <p:spPr>
          <a:xfrm>
            <a:off x="628650" y="3003960"/>
            <a:ext cx="1233101" cy="579496"/>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200" cap="none" spc="0" normalizeH="0" baseline="0" noProof="0" dirty="0">
                <a:ln>
                  <a:noFill/>
                </a:ln>
                <a:solidFill>
                  <a:schemeClr val="tx1"/>
                </a:solidFill>
                <a:effectLst/>
                <a:uLnTx/>
                <a:uFillTx/>
                <a:latin typeface="Trebuchet MS" panose="020B0603020202020204" pitchFamily="34" charset="0"/>
                <a:ea typeface="+mn-ea"/>
                <a:cs typeface="+mn-cs"/>
              </a:rPr>
              <a:t>khan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chemeClr val="tx1"/>
              </a:solidFill>
              <a:effectLst/>
              <a:uLnTx/>
              <a:uFillTx/>
              <a:latin typeface="Trebuchet MS" panose="020B0603020202020204" pitchFamily="34" charset="0"/>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chemeClr val="tx1"/>
              </a:solidFill>
              <a:effectLst/>
              <a:uLnTx/>
              <a:uFillTx/>
              <a:latin typeface="Trebuchet MS" panose="020B0603020202020204" pitchFamily="34" charset="0"/>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400" b="0" i="0" u="none" strike="noStrike" kern="1200" cap="none" spc="0" normalizeH="0" baseline="0" noProof="0" dirty="0">
              <a:ln>
                <a:noFill/>
              </a:ln>
              <a:solidFill>
                <a:schemeClr val="tx1"/>
              </a:solidFill>
              <a:effectLst/>
              <a:uLnTx/>
              <a:uFillTx/>
              <a:latin typeface="Trebuchet MS" panose="020B0603020202020204" pitchFamily="34" charset="0"/>
              <a:ea typeface="+mn-ea"/>
              <a:cs typeface="+mn-cs"/>
            </a:endParaRPr>
          </a:p>
        </p:txBody>
      </p:sp>
      <p:sp>
        <p:nvSpPr>
          <p:cNvPr id="12" name="Right Arrow 11"/>
          <p:cNvSpPr/>
          <p:nvPr/>
        </p:nvSpPr>
        <p:spPr>
          <a:xfrm>
            <a:off x="1664044" y="3056234"/>
            <a:ext cx="790832" cy="345989"/>
          </a:xfrm>
          <a:prstGeom prst="rightArrow">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animBg="1"/>
      <p:bldP spid="8" grpId="0"/>
      <p:bldP spid="10" grpId="0"/>
      <p:bldP spid="11" grpId="0"/>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2171938"/>
            <a:ext cx="1233101" cy="579496"/>
          </a:xfrm>
        </p:spPr>
        <p:txBody>
          <a:bodyPr>
            <a:normAutofit/>
          </a:bodyPr>
          <a:lstStyle/>
          <a:p>
            <a:pPr>
              <a:buNone/>
            </a:pPr>
            <a:r>
              <a:rPr lang="en-GB" dirty="0">
                <a:solidFill>
                  <a:schemeClr val="bg2">
                    <a:lumMod val="75000"/>
                  </a:schemeClr>
                </a:solidFill>
              </a:rPr>
              <a:t>souk</a:t>
            </a:r>
            <a:r>
              <a:rPr lang="en-GB" dirty="0">
                <a:solidFill>
                  <a:schemeClr val="tx1">
                    <a:lumMod val="75000"/>
                  </a:schemeClr>
                </a:solidFill>
              </a:rPr>
              <a:t> </a:t>
            </a:r>
          </a:p>
          <a:p>
            <a:endParaRPr lang="en-GB" sz="2400" dirty="0">
              <a:solidFill>
                <a:schemeClr val="tx1">
                  <a:lumMod val="75000"/>
                </a:schemeClr>
              </a:solidFill>
            </a:endParaRPr>
          </a:p>
          <a:p>
            <a:endParaRPr lang="en-GB" sz="2400" dirty="0">
              <a:solidFill>
                <a:schemeClr val="tx1">
                  <a:lumMod val="75000"/>
                </a:schemeClr>
              </a:solidFill>
            </a:endParaRPr>
          </a:p>
          <a:p>
            <a:pPr>
              <a:buNone/>
            </a:pPr>
            <a:endParaRPr lang="en-GB" sz="2400" dirty="0">
              <a:solidFill>
                <a:schemeClr val="tx1">
                  <a:lumMod val="75000"/>
                </a:schemeClr>
              </a:solidFill>
            </a:endParaRPr>
          </a:p>
        </p:txBody>
      </p:sp>
      <p:sp>
        <p:nvSpPr>
          <p:cNvPr id="3" name="Title 2"/>
          <p:cNvSpPr>
            <a:spLocks noGrp="1"/>
          </p:cNvSpPr>
          <p:nvPr>
            <p:ph type="title"/>
          </p:nvPr>
        </p:nvSpPr>
        <p:spPr/>
        <p:txBody>
          <a:bodyPr/>
          <a:lstStyle/>
          <a:p>
            <a:r>
              <a:rPr lang="en-GB" dirty="0"/>
              <a:t>The souks and khans of Tripoli</a:t>
            </a:r>
            <a:endParaRPr lang="en-US" dirty="0"/>
          </a:p>
        </p:txBody>
      </p:sp>
      <p:sp>
        <p:nvSpPr>
          <p:cNvPr id="6" name="Right Arrow 5"/>
          <p:cNvSpPr/>
          <p:nvPr/>
        </p:nvSpPr>
        <p:spPr>
          <a:xfrm>
            <a:off x="1664044" y="2265401"/>
            <a:ext cx="790832" cy="345989"/>
          </a:xfrm>
          <a:prstGeom prst="rightArrow">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636108" y="2141833"/>
            <a:ext cx="1622854" cy="523220"/>
          </a:xfrm>
          <a:prstGeom prst="rect">
            <a:avLst/>
          </a:prstGeom>
          <a:noFill/>
        </p:spPr>
        <p:txBody>
          <a:bodyPr wrap="square" rtlCol="0">
            <a:spAutoFit/>
          </a:bodyPr>
          <a:lstStyle/>
          <a:p>
            <a:r>
              <a:rPr lang="en-GB" sz="2800" dirty="0">
                <a:solidFill>
                  <a:schemeClr val="bg2">
                    <a:lumMod val="75000"/>
                  </a:schemeClr>
                </a:solidFill>
              </a:rPr>
              <a:t>market</a:t>
            </a:r>
            <a:endParaRPr lang="en-US" sz="2800" dirty="0">
              <a:solidFill>
                <a:schemeClr val="bg2">
                  <a:lumMod val="75000"/>
                </a:schemeClr>
              </a:solidFill>
            </a:endParaRPr>
          </a:p>
        </p:txBody>
      </p:sp>
      <p:sp>
        <p:nvSpPr>
          <p:cNvPr id="10" name="TextBox 9"/>
          <p:cNvSpPr txBox="1"/>
          <p:nvPr/>
        </p:nvSpPr>
        <p:spPr>
          <a:xfrm>
            <a:off x="2636107" y="2924428"/>
            <a:ext cx="2512541" cy="523220"/>
          </a:xfrm>
          <a:prstGeom prst="rect">
            <a:avLst/>
          </a:prstGeom>
          <a:noFill/>
        </p:spPr>
        <p:txBody>
          <a:bodyPr wrap="square" rtlCol="0">
            <a:spAutoFit/>
          </a:bodyPr>
          <a:lstStyle/>
          <a:p>
            <a:r>
              <a:rPr lang="en-GB" sz="2800" dirty="0">
                <a:solidFill>
                  <a:schemeClr val="bg2">
                    <a:lumMod val="75000"/>
                  </a:schemeClr>
                </a:solidFill>
              </a:rPr>
              <a:t>caravanserai</a:t>
            </a:r>
            <a:endParaRPr lang="en-US" sz="2800" dirty="0">
              <a:solidFill>
                <a:schemeClr val="bg2">
                  <a:lumMod val="75000"/>
                </a:schemeClr>
              </a:solidFill>
            </a:endParaRPr>
          </a:p>
        </p:txBody>
      </p:sp>
      <p:sp>
        <p:nvSpPr>
          <p:cNvPr id="11" name="Content Placeholder 1"/>
          <p:cNvSpPr txBox="1">
            <a:spLocks/>
          </p:cNvSpPr>
          <p:nvPr/>
        </p:nvSpPr>
        <p:spPr>
          <a:xfrm>
            <a:off x="628650" y="3003960"/>
            <a:ext cx="1233101" cy="579496"/>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200" cap="none" spc="0" normalizeH="0" baseline="0" noProof="0" dirty="0">
                <a:ln>
                  <a:noFill/>
                </a:ln>
                <a:solidFill>
                  <a:schemeClr val="bg2">
                    <a:lumMod val="75000"/>
                  </a:schemeClr>
                </a:solidFill>
                <a:effectLst/>
                <a:uLnTx/>
                <a:uFillTx/>
                <a:latin typeface="Trebuchet MS" panose="020B0603020202020204" pitchFamily="34" charset="0"/>
                <a:ea typeface="+mn-ea"/>
                <a:cs typeface="+mn-cs"/>
              </a:rPr>
              <a:t>khan</a:t>
            </a:r>
            <a:r>
              <a:rPr kumimoji="0" lang="en-GB" sz="2800" b="0" i="0" u="none" strike="noStrike" kern="1200" cap="none" spc="0" normalizeH="0" baseline="0" noProof="0" dirty="0">
                <a:ln>
                  <a:noFill/>
                </a:ln>
                <a:solidFill>
                  <a:schemeClr val="tx1">
                    <a:lumMod val="75000"/>
                  </a:schemeClr>
                </a:solidFill>
                <a:effectLst/>
                <a:uLnTx/>
                <a:uFillTx/>
                <a:latin typeface="Trebuchet MS" panose="020B0603020202020204" pitchFamily="34" charset="0"/>
                <a:ea typeface="+mn-ea"/>
                <a:cs typeface="+mn-cs"/>
              </a:rPr>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chemeClr val="tx1">
                  <a:lumMod val="75000"/>
                </a:schemeClr>
              </a:solidFill>
              <a:effectLst/>
              <a:uLnTx/>
              <a:uFillTx/>
              <a:latin typeface="Trebuchet MS" panose="020B0603020202020204" pitchFamily="34" charset="0"/>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chemeClr val="tx1">
                  <a:lumMod val="75000"/>
                </a:schemeClr>
              </a:solidFill>
              <a:effectLst/>
              <a:uLnTx/>
              <a:uFillTx/>
              <a:latin typeface="Trebuchet MS" panose="020B0603020202020204" pitchFamily="34" charset="0"/>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400" b="0" i="0" u="none" strike="noStrike" kern="1200" cap="none" spc="0" normalizeH="0" baseline="0" noProof="0" dirty="0">
              <a:ln>
                <a:noFill/>
              </a:ln>
              <a:solidFill>
                <a:schemeClr val="tx1">
                  <a:lumMod val="75000"/>
                </a:schemeClr>
              </a:solidFill>
              <a:effectLst/>
              <a:uLnTx/>
              <a:uFillTx/>
              <a:latin typeface="Trebuchet MS" panose="020B0603020202020204" pitchFamily="34" charset="0"/>
              <a:ea typeface="+mn-ea"/>
              <a:cs typeface="+mn-cs"/>
            </a:endParaRPr>
          </a:p>
        </p:txBody>
      </p:sp>
      <p:sp>
        <p:nvSpPr>
          <p:cNvPr id="12" name="Right Arrow 11"/>
          <p:cNvSpPr/>
          <p:nvPr/>
        </p:nvSpPr>
        <p:spPr>
          <a:xfrm>
            <a:off x="1664044" y="3056234"/>
            <a:ext cx="790832" cy="345989"/>
          </a:xfrm>
          <a:prstGeom prst="rightArrow">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96096" y="3703587"/>
            <a:ext cx="7747687" cy="2308324"/>
          </a:xfrm>
          <a:prstGeom prst="rect">
            <a:avLst/>
          </a:prstGeom>
        </p:spPr>
        <p:txBody>
          <a:bodyPr wrap="square">
            <a:spAutoFit/>
          </a:bodyPr>
          <a:lstStyle/>
          <a:p>
            <a:pPr>
              <a:buFont typeface="Arial" pitchFamily="34" charset="0"/>
              <a:buChar char="•"/>
            </a:pPr>
            <a:r>
              <a:rPr lang="en-US" sz="2400" dirty="0"/>
              <a:t> </a:t>
            </a:r>
            <a:r>
              <a:rPr lang="en-GB" sz="2400" dirty="0"/>
              <a:t>are the </a:t>
            </a:r>
            <a:r>
              <a:rPr lang="en-GB" sz="2400" dirty="0">
                <a:solidFill>
                  <a:srgbClr val="FFC000"/>
                </a:solidFill>
              </a:rPr>
              <a:t>main commercial pole of the city</a:t>
            </a:r>
            <a:r>
              <a:rPr lang="en-GB" sz="2400" dirty="0"/>
              <a:t>; </a:t>
            </a:r>
          </a:p>
          <a:p>
            <a:pPr>
              <a:buFont typeface="Arial" pitchFamily="34" charset="0"/>
              <a:buChar char="•"/>
            </a:pPr>
            <a:endParaRPr lang="en-GB" sz="2400" dirty="0"/>
          </a:p>
          <a:p>
            <a:pPr>
              <a:buFont typeface="Arial" pitchFamily="34" charset="0"/>
              <a:buChar char="•"/>
            </a:pPr>
            <a:r>
              <a:rPr lang="en-GB" sz="2400" dirty="0"/>
              <a:t> kept a continuous activity for more than 700 years; </a:t>
            </a:r>
          </a:p>
          <a:p>
            <a:pPr>
              <a:buFont typeface="Arial" pitchFamily="34" charset="0"/>
              <a:buChar char="•"/>
            </a:pPr>
            <a:endParaRPr lang="en-GB" sz="2400" dirty="0"/>
          </a:p>
          <a:p>
            <a:pPr>
              <a:buFont typeface="Arial" pitchFamily="34" charset="0"/>
              <a:buChar char="•"/>
            </a:pPr>
            <a:r>
              <a:rPr lang="en-GB" sz="2400" dirty="0"/>
              <a:t> contain more than 1000 active shops distributed between long narrow alleys.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animEffect transition="in" filter="fade">
                                      <p:cBhvr>
                                        <p:cTn id="7" dur="1000"/>
                                        <p:tgtEl>
                                          <p:spTgt spid="13">
                                            <p:txEl>
                                              <p:pRg st="2" end="2"/>
                                            </p:txEl>
                                          </p:spTgt>
                                        </p:tgtEl>
                                      </p:cBhvr>
                                    </p:animEffect>
                                    <p:anim calcmode="lin" valueType="num">
                                      <p:cBhvr>
                                        <p:cTn id="8"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3">
                                            <p:txEl>
                                              <p:pRg st="4" end="4"/>
                                            </p:txEl>
                                          </p:spTgt>
                                        </p:tgtEl>
                                        <p:attrNameLst>
                                          <p:attrName>style.visibility</p:attrName>
                                        </p:attrNameLst>
                                      </p:cBhvr>
                                      <p:to>
                                        <p:strVal val="visible"/>
                                      </p:to>
                                    </p:set>
                                    <p:animEffect transition="in" filter="fade">
                                      <p:cBhvr>
                                        <p:cTn id="14" dur="1000"/>
                                        <p:tgtEl>
                                          <p:spTgt spid="13">
                                            <p:txEl>
                                              <p:pRg st="4" end="4"/>
                                            </p:txEl>
                                          </p:spTgt>
                                        </p:tgtEl>
                                      </p:cBhvr>
                                    </p:animEffect>
                                    <p:anim calcmode="lin" valueType="num">
                                      <p:cBhvr>
                                        <p:cTn id="15"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The souks and khans of Tripoli</a:t>
            </a:r>
            <a:endParaRPr lang="en-US" dirty="0"/>
          </a:p>
        </p:txBody>
      </p:sp>
      <p:sp>
        <p:nvSpPr>
          <p:cNvPr id="13" name="Rectangle 12"/>
          <p:cNvSpPr/>
          <p:nvPr/>
        </p:nvSpPr>
        <p:spPr>
          <a:xfrm>
            <a:off x="696096" y="2229014"/>
            <a:ext cx="7747687" cy="1569660"/>
          </a:xfrm>
          <a:prstGeom prst="rect">
            <a:avLst/>
          </a:prstGeom>
        </p:spPr>
        <p:txBody>
          <a:bodyPr wrap="square">
            <a:spAutoFit/>
          </a:bodyPr>
          <a:lstStyle/>
          <a:p>
            <a:r>
              <a:rPr lang="en-GB" sz="2400" dirty="0"/>
              <a:t>The survival of souks an khans until now with all their historical features and their unceasing activities in </a:t>
            </a:r>
            <a:r>
              <a:rPr lang="en-GB" sz="2400" dirty="0">
                <a:solidFill>
                  <a:srgbClr val="FFC000"/>
                </a:solidFill>
              </a:rPr>
              <a:t>an environment of deterioration and incessant conflicts and wars</a:t>
            </a:r>
            <a:r>
              <a:rPr lang="en-GB" sz="2400" dirty="0"/>
              <a:t> is a </a:t>
            </a:r>
            <a:r>
              <a:rPr lang="en-GB" sz="2400" dirty="0">
                <a:solidFill>
                  <a:srgbClr val="FFC000"/>
                </a:solidFill>
              </a:rPr>
              <a:t>curious case</a:t>
            </a:r>
            <a:r>
              <a:rPr lang="en-GB" sz="2400" dirty="0"/>
              <a:t> worthy to shed light on.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anim calcmode="lin" valueType="num">
                                      <p:cBhvr>
                                        <p:cTn id="8"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Previous studies: </a:t>
            </a:r>
            <a:endParaRPr lang="en-US" dirty="0"/>
          </a:p>
        </p:txBody>
      </p:sp>
      <p:sp>
        <p:nvSpPr>
          <p:cNvPr id="13" name="Rectangle 12"/>
          <p:cNvSpPr/>
          <p:nvPr/>
        </p:nvSpPr>
        <p:spPr>
          <a:xfrm>
            <a:off x="696096" y="2360819"/>
            <a:ext cx="7747687" cy="2677656"/>
          </a:xfrm>
          <a:prstGeom prst="rect">
            <a:avLst/>
          </a:prstGeom>
        </p:spPr>
        <p:txBody>
          <a:bodyPr wrap="square">
            <a:spAutoFit/>
          </a:bodyPr>
          <a:lstStyle/>
          <a:p>
            <a:pPr>
              <a:buFont typeface="Arial" pitchFamily="34" charset="0"/>
              <a:buChar char="•"/>
            </a:pPr>
            <a:r>
              <a:rPr lang="en-GB" sz="2400" dirty="0"/>
              <a:t> studied one of the major problem of the city which is the urban planning of the Abu Ali river that divides the city into islets;</a:t>
            </a:r>
          </a:p>
          <a:p>
            <a:pPr>
              <a:buFont typeface="Arial" pitchFamily="34" charset="0"/>
              <a:buChar char="•"/>
            </a:pPr>
            <a:endParaRPr lang="en-GB" sz="2400" dirty="0"/>
          </a:p>
          <a:p>
            <a:pPr>
              <a:buFont typeface="Arial" pitchFamily="34" charset="0"/>
              <a:buChar char="•"/>
            </a:pPr>
            <a:r>
              <a:rPr lang="en-GB" sz="2400" dirty="0"/>
              <a:t> showed a single case of restoration of one market or khan.</a:t>
            </a: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anim calcmode="lin" valueType="num">
                                      <p:cBhvr>
                                        <p:cTn id="8"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3">
                                            <p:txEl>
                                              <p:pRg st="2" end="2"/>
                                            </p:txEl>
                                          </p:spTgt>
                                        </p:tgtEl>
                                        <p:attrNameLst>
                                          <p:attrName>style.visibility</p:attrName>
                                        </p:attrNameLst>
                                      </p:cBhvr>
                                      <p:to>
                                        <p:strVal val="visible"/>
                                      </p:to>
                                    </p:set>
                                    <p:animEffect transition="in" filter="fade">
                                      <p:cBhvr>
                                        <p:cTn id="14" dur="1000"/>
                                        <p:tgtEl>
                                          <p:spTgt spid="13">
                                            <p:txEl>
                                              <p:pRg st="2" end="2"/>
                                            </p:txEl>
                                          </p:spTgt>
                                        </p:tgtEl>
                                      </p:cBhvr>
                                    </p:animEffect>
                                    <p:anim calcmode="lin" valueType="num">
                                      <p:cBhvr>
                                        <p:cTn id="15"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The objective of this paper: </a:t>
            </a:r>
            <a:endParaRPr lang="en-US" dirty="0"/>
          </a:p>
        </p:txBody>
      </p:sp>
      <p:sp>
        <p:nvSpPr>
          <p:cNvPr id="5" name="Rectangle 4"/>
          <p:cNvSpPr/>
          <p:nvPr/>
        </p:nvSpPr>
        <p:spPr>
          <a:xfrm>
            <a:off x="696096" y="2360819"/>
            <a:ext cx="7747687" cy="1569660"/>
          </a:xfrm>
          <a:prstGeom prst="rect">
            <a:avLst/>
          </a:prstGeom>
        </p:spPr>
        <p:txBody>
          <a:bodyPr wrap="square">
            <a:spAutoFit/>
          </a:bodyPr>
          <a:lstStyle/>
          <a:p>
            <a:pPr>
              <a:buFont typeface="Arial" pitchFamily="34" charset="0"/>
              <a:buChar char="•"/>
            </a:pPr>
            <a:r>
              <a:rPr lang="en-GB" sz="2400" dirty="0"/>
              <a:t> to give a list of possible </a:t>
            </a:r>
            <a:r>
              <a:rPr lang="en-GB" sz="2400" dirty="0">
                <a:solidFill>
                  <a:srgbClr val="FFC000"/>
                </a:solidFill>
              </a:rPr>
              <a:t>social</a:t>
            </a:r>
            <a:r>
              <a:rPr lang="en-GB" sz="2400" dirty="0"/>
              <a:t>, </a:t>
            </a:r>
            <a:r>
              <a:rPr lang="en-GB" sz="2400" dirty="0">
                <a:solidFill>
                  <a:srgbClr val="FFC000"/>
                </a:solidFill>
              </a:rPr>
              <a:t>economic</a:t>
            </a:r>
            <a:r>
              <a:rPr lang="en-GB" sz="2400" dirty="0"/>
              <a:t> and </a:t>
            </a:r>
            <a:r>
              <a:rPr lang="en-GB" sz="2400" dirty="0">
                <a:solidFill>
                  <a:srgbClr val="FFC000"/>
                </a:solidFill>
              </a:rPr>
              <a:t>technical actions </a:t>
            </a:r>
            <a:r>
              <a:rPr lang="en-GB" sz="2400" dirty="0"/>
              <a:t>and </a:t>
            </a:r>
            <a:r>
              <a:rPr lang="en-GB" sz="2400" dirty="0">
                <a:solidFill>
                  <a:srgbClr val="FFC000"/>
                </a:solidFill>
              </a:rPr>
              <a:t>policies</a:t>
            </a:r>
            <a:r>
              <a:rPr lang="en-GB" sz="2400" dirty="0"/>
              <a:t> to be taken by authorities, organisations and residents to give back the historical centre of Tripoli its old beauty and glory.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The paper: </a:t>
            </a:r>
            <a:endParaRPr lang="en-US" dirty="0"/>
          </a:p>
        </p:txBody>
      </p:sp>
      <p:sp>
        <p:nvSpPr>
          <p:cNvPr id="5" name="Rectangle 4"/>
          <p:cNvSpPr/>
          <p:nvPr/>
        </p:nvSpPr>
        <p:spPr>
          <a:xfrm>
            <a:off x="696096" y="2360819"/>
            <a:ext cx="7747687" cy="4154984"/>
          </a:xfrm>
          <a:prstGeom prst="rect">
            <a:avLst/>
          </a:prstGeom>
        </p:spPr>
        <p:txBody>
          <a:bodyPr wrap="square">
            <a:spAutoFit/>
          </a:bodyPr>
          <a:lstStyle/>
          <a:p>
            <a:pPr>
              <a:buFont typeface="Arial" pitchFamily="34" charset="0"/>
              <a:buChar char="•"/>
            </a:pPr>
            <a:r>
              <a:rPr lang="en-GB" sz="2400" dirty="0"/>
              <a:t> gives a brief description of the </a:t>
            </a:r>
            <a:r>
              <a:rPr lang="en-GB" sz="2400" dirty="0" err="1"/>
              <a:t>Mameluke</a:t>
            </a:r>
            <a:r>
              <a:rPr lang="en-GB" sz="2400" dirty="0"/>
              <a:t> organisation of the old core of the city;</a:t>
            </a:r>
          </a:p>
          <a:p>
            <a:pPr>
              <a:buFont typeface="Arial" pitchFamily="34" charset="0"/>
              <a:buChar char="•"/>
            </a:pPr>
            <a:endParaRPr lang="en-GB" sz="2400" dirty="0"/>
          </a:p>
          <a:p>
            <a:pPr>
              <a:buFont typeface="Arial" pitchFamily="34" charset="0"/>
              <a:buChar char="•"/>
            </a:pPr>
            <a:r>
              <a:rPr lang="en-GB" sz="2400" dirty="0"/>
              <a:t> discusses the reasons behind the 7 century of unstopped activities, which are the base for renovation and rehabilitation of historical markets;</a:t>
            </a:r>
          </a:p>
          <a:p>
            <a:pPr>
              <a:buFont typeface="Arial" pitchFamily="34" charset="0"/>
              <a:buChar char="•"/>
            </a:pPr>
            <a:endParaRPr lang="en-GB" sz="2400" dirty="0"/>
          </a:p>
          <a:p>
            <a:pPr>
              <a:buFont typeface="Arial" pitchFamily="34" charset="0"/>
              <a:buChar char="•"/>
            </a:pPr>
            <a:r>
              <a:rPr lang="en-GB" sz="2400" dirty="0"/>
              <a:t> lists the main reasons of the deterioration, decay and demolishing of the souks, with emphasis on natural disaster (the flood) and on urban governmental decisions.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Trebuchet MS">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152</TotalTime>
  <Words>1220</Words>
  <Application>Microsoft Office PowerPoint</Application>
  <PresentationFormat>On-screen Show (4:3)</PresentationFormat>
  <Paragraphs>84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When disasters and erroneous governmental decisions meet in historical centre:  the case of the old markets of the Lebanese Tripoli</vt:lpstr>
      <vt:lpstr>Tripoli of Lebanon</vt:lpstr>
      <vt:lpstr>Tripoli of Lebanon</vt:lpstr>
      <vt:lpstr>The souks and khans of Tripoli</vt:lpstr>
      <vt:lpstr>The souks and khans of Tripoli</vt:lpstr>
      <vt:lpstr>The souks and khans of Tripoli</vt:lpstr>
      <vt:lpstr>Previous studies: </vt:lpstr>
      <vt:lpstr>The objective of this paper: </vt:lpstr>
      <vt:lpstr>The paper: </vt:lpstr>
      <vt:lpstr>Conclusions</vt:lpstr>
      <vt:lpstr>Conclusions</vt:lpstr>
      <vt:lpstr>Conclusions</vt:lpstr>
      <vt:lpstr>Conclusions</vt:lpstr>
      <vt:lpstr>Conclusions</vt:lpstr>
      <vt:lpstr>Conclusions</vt:lpstr>
      <vt:lpstr>Conclusions</vt:lpstr>
      <vt:lpstr>Conclusions</vt:lpstr>
      <vt:lpstr>Conclusions</vt:lpstr>
      <vt:lpstr>Conclusions</vt:lpstr>
      <vt:lpstr>Conclusions</vt:lpstr>
      <vt:lpstr>Conclusions</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VojislavN</dc:creator>
  <cp:lastModifiedBy>Hristina</cp:lastModifiedBy>
  <cp:revision>35</cp:revision>
  <dcterms:created xsi:type="dcterms:W3CDTF">2018-10-19T08:19:56Z</dcterms:created>
  <dcterms:modified xsi:type="dcterms:W3CDTF">2020-11-02T18:54:20Z</dcterms:modified>
</cp:coreProperties>
</file>